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1603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Ahmed </a:t>
            </a:r>
            <a:r>
              <a:rPr spc="-5" dirty="0"/>
              <a:t>N. </a:t>
            </a:r>
            <a:r>
              <a:rPr spc="-10" dirty="0"/>
              <a:t>Al-</a:t>
            </a:r>
            <a:r>
              <a:rPr spc="-3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Ahmed </a:t>
            </a:r>
            <a:r>
              <a:rPr spc="-5" dirty="0"/>
              <a:t>N. </a:t>
            </a:r>
            <a:r>
              <a:rPr spc="-10" dirty="0"/>
              <a:t>Al-</a:t>
            </a:r>
            <a:r>
              <a:rPr spc="-3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Ahmed </a:t>
            </a:r>
            <a:r>
              <a:rPr spc="-5" dirty="0"/>
              <a:t>N. </a:t>
            </a:r>
            <a:r>
              <a:rPr spc="-10" dirty="0"/>
              <a:t>Al-</a:t>
            </a:r>
            <a:r>
              <a:rPr spc="-3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Ahmed </a:t>
            </a:r>
            <a:r>
              <a:rPr spc="-5" dirty="0"/>
              <a:t>N. </a:t>
            </a:r>
            <a:r>
              <a:rPr spc="-10" dirty="0"/>
              <a:t>Al-</a:t>
            </a:r>
            <a:r>
              <a:rPr spc="-3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Ahmed </a:t>
            </a:r>
            <a:r>
              <a:rPr spc="-5" dirty="0"/>
              <a:t>N. </a:t>
            </a:r>
            <a:r>
              <a:rPr spc="-10" dirty="0"/>
              <a:t>Al-</a:t>
            </a:r>
            <a:r>
              <a:rPr spc="-3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3374" y="10238181"/>
            <a:ext cx="6256655" cy="137795"/>
          </a:xfrm>
          <a:custGeom>
            <a:avLst/>
            <a:gdLst/>
            <a:ahLst/>
            <a:cxnLst/>
            <a:rect l="l" t="t" r="r" b="b"/>
            <a:pathLst>
              <a:path w="6256655" h="137795">
                <a:moveTo>
                  <a:pt x="0" y="0"/>
                </a:moveTo>
                <a:lnTo>
                  <a:pt x="6256223" y="0"/>
                </a:lnTo>
                <a:lnTo>
                  <a:pt x="6256223" y="137464"/>
                </a:lnTo>
                <a:lnTo>
                  <a:pt x="0" y="1374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88628" y="10194374"/>
            <a:ext cx="151384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Ahmed </a:t>
            </a:r>
            <a:r>
              <a:rPr spc="-5" dirty="0"/>
              <a:t>N. </a:t>
            </a:r>
            <a:r>
              <a:rPr spc="-10" dirty="0"/>
              <a:t>Al-</a:t>
            </a:r>
            <a:r>
              <a:rPr spc="-35" dirty="0"/>
              <a:t> </a:t>
            </a:r>
            <a:r>
              <a:rPr spc="-10" dirty="0"/>
              <a:t>Mussawy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4331" y="10194374"/>
            <a:ext cx="138176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10" dirty="0"/>
              <a:t>By </a:t>
            </a:r>
            <a:r>
              <a:rPr spc="-5" dirty="0"/>
              <a:t>Assistant Lecturer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74871" y="10046349"/>
            <a:ext cx="215900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51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.png"/><Relationship Id="rId7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17.png"/><Relationship Id="rId7" Type="http://schemas.openxmlformats.org/officeDocument/2006/relationships/image" Target="../media/image4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7.png"/><Relationship Id="rId7" Type="http://schemas.openxmlformats.org/officeDocument/2006/relationships/image" Target="../media/image2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7.png"/><Relationship Id="rId7" Type="http://schemas.openxmlformats.org/officeDocument/2006/relationships/image" Target="../media/image2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7887" y="1857248"/>
            <a:ext cx="5032375" cy="3206750"/>
          </a:xfrm>
          <a:custGeom>
            <a:avLst/>
            <a:gdLst/>
            <a:ahLst/>
            <a:cxnLst/>
            <a:rect l="l" t="t" r="r" b="b"/>
            <a:pathLst>
              <a:path w="5032375" h="3206750">
                <a:moveTo>
                  <a:pt x="0" y="3206496"/>
                </a:moveTo>
                <a:lnTo>
                  <a:pt x="5032248" y="3206496"/>
                </a:lnTo>
                <a:lnTo>
                  <a:pt x="5032248" y="0"/>
                </a:lnTo>
                <a:lnTo>
                  <a:pt x="0" y="0"/>
                </a:lnTo>
                <a:lnTo>
                  <a:pt x="0" y="3206496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5187" y="3944619"/>
            <a:ext cx="1404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energy </a:t>
            </a:r>
            <a:r>
              <a:rPr sz="1200" i="1" spc="-5" dirty="0">
                <a:latin typeface="Times New Roman"/>
                <a:cs typeface="Times New Roman"/>
              </a:rPr>
              <a:t>or </a:t>
            </a:r>
            <a:r>
              <a:rPr sz="1200" b="1" spc="-5" dirty="0">
                <a:latin typeface="Times New Roman"/>
                <a:cs typeface="Times New Roman"/>
              </a:rPr>
              <a:t>latent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heat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187" y="4295140"/>
            <a:ext cx="5057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combination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properties </a:t>
            </a:r>
            <a:r>
              <a:rPr sz="1200" b="1" i="1" spc="-5" dirty="0">
                <a:latin typeface="Times New Roman"/>
                <a:cs typeface="Times New Roman"/>
              </a:rPr>
              <a:t>u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dirty="0">
                <a:latin typeface="Times New Roman"/>
                <a:cs typeface="Times New Roman"/>
              </a:rPr>
              <a:t>Pv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obtained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20" dirty="0">
                <a:latin typeface="Times New Roman"/>
                <a:cs typeface="Times New Roman"/>
              </a:rPr>
              <a:t>defined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5" dirty="0">
                <a:latin typeface="Times New Roman"/>
                <a:cs typeface="Times New Roman"/>
              </a:rPr>
              <a:t>property </a:t>
            </a:r>
            <a:r>
              <a:rPr sz="1200" spc="-20" dirty="0">
                <a:latin typeface="Times New Roman"/>
                <a:cs typeface="Times New Roman"/>
              </a:rPr>
              <a:t>called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5187" y="4471923"/>
            <a:ext cx="5055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enthalpy </a:t>
            </a:r>
            <a:r>
              <a:rPr sz="1200" b="1" i="1" spc="-5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0" dirty="0">
                <a:latin typeface="Times New Roman"/>
                <a:cs typeface="Times New Roman"/>
              </a:rPr>
              <a:t>where; </a:t>
            </a:r>
            <a:r>
              <a:rPr sz="1200" b="1" i="1" spc="-5" dirty="0">
                <a:latin typeface="Times New Roman"/>
                <a:cs typeface="Times New Roman"/>
              </a:rPr>
              <a:t>h=u+Pv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term </a:t>
            </a:r>
            <a:r>
              <a:rPr sz="1200" b="1" i="1" dirty="0">
                <a:latin typeface="Times New Roman"/>
                <a:cs typeface="Times New Roman"/>
              </a:rPr>
              <a:t>Pv </a:t>
            </a:r>
            <a:r>
              <a:rPr sz="1200" spc="-5" dirty="0">
                <a:latin typeface="Times New Roman"/>
                <a:cs typeface="Times New Roman"/>
              </a:rPr>
              <a:t>represents the </a:t>
            </a:r>
            <a:r>
              <a:rPr sz="1200" i="1" spc="5" dirty="0">
                <a:latin typeface="Times New Roman"/>
                <a:cs typeface="Times New Roman"/>
              </a:rPr>
              <a:t>flow </a:t>
            </a:r>
            <a:r>
              <a:rPr sz="1200" i="1" spc="-5" dirty="0">
                <a:latin typeface="Times New Roman"/>
                <a:cs typeface="Times New Roman"/>
              </a:rPr>
              <a:t>energy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fluid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187" y="4645659"/>
            <a:ext cx="1657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Times New Roman"/>
                <a:cs typeface="Times New Roman"/>
              </a:rPr>
              <a:t>(also </a:t>
            </a:r>
            <a:r>
              <a:rPr sz="1200" spc="-20" dirty="0">
                <a:latin typeface="Times New Roman"/>
                <a:cs typeface="Times New Roman"/>
              </a:rPr>
              <a:t>called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spc="5" dirty="0">
                <a:latin typeface="Times New Roman"/>
                <a:cs typeface="Times New Roman"/>
              </a:rPr>
              <a:t>flow </a:t>
            </a:r>
            <a:r>
              <a:rPr sz="1200" i="1" spc="-15" dirty="0">
                <a:latin typeface="Times New Roman"/>
                <a:cs typeface="Times New Roman"/>
              </a:rPr>
              <a:t>work</a:t>
            </a:r>
            <a:r>
              <a:rPr sz="1200" spc="-15" dirty="0">
                <a:latin typeface="Times New Roman"/>
                <a:cs typeface="Times New Roman"/>
              </a:rPr>
              <a:t>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60135" y="2207767"/>
            <a:ext cx="1408175" cy="1408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9787" y="3770883"/>
            <a:ext cx="6332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the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internal</a:t>
            </a:r>
            <a:r>
              <a:rPr sz="1200" i="1" spc="9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energy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associated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spc="-20" dirty="0">
                <a:latin typeface="Times New Roman"/>
                <a:cs typeface="Times New Roman"/>
              </a:rPr>
              <a:t>with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the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phase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change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of</a:t>
            </a:r>
            <a:r>
              <a:rPr sz="1200" i="1" spc="1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system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is</a:t>
            </a:r>
            <a:r>
              <a:rPr sz="1200" i="1" spc="8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called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latent</a:t>
            </a:r>
            <a:r>
              <a:rPr sz="1200" b="1" spc="70" dirty="0">
                <a:latin typeface="Times New Roman"/>
                <a:cs typeface="Times New Roman"/>
              </a:rPr>
              <a:t> </a:t>
            </a:r>
            <a:r>
              <a:rPr sz="1500" b="1" i="1" baseline="27777" dirty="0">
                <a:latin typeface="Times New Roman"/>
                <a:cs typeface="Times New Roman"/>
              </a:rPr>
              <a:t>Fig.(1.1)</a:t>
            </a:r>
            <a:r>
              <a:rPr sz="1500" b="1" i="1" spc="-7" baseline="27777" dirty="0">
                <a:latin typeface="Times New Roman"/>
                <a:cs typeface="Times New Roman"/>
              </a:rPr>
              <a:t> </a:t>
            </a:r>
            <a:r>
              <a:rPr sz="1500" b="1" i="1" baseline="27777" dirty="0">
                <a:latin typeface="Times New Roman"/>
                <a:cs typeface="Times New Roman"/>
              </a:rPr>
              <a:t>The</a:t>
            </a:r>
            <a:r>
              <a:rPr sz="1500" b="1" i="1" spc="7" baseline="27777" dirty="0">
                <a:latin typeface="Times New Roman"/>
                <a:cs typeface="Times New Roman"/>
              </a:rPr>
              <a:t> </a:t>
            </a:r>
            <a:r>
              <a:rPr sz="1500" b="1" i="1" spc="-7" baseline="27777" dirty="0">
                <a:latin typeface="Times New Roman"/>
                <a:cs typeface="Times New Roman"/>
              </a:rPr>
              <a:t>internal</a:t>
            </a:r>
            <a:endParaRPr sz="1500" baseline="27777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41923" y="3880612"/>
            <a:ext cx="113601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i="1" dirty="0">
                <a:latin typeface="Times New Roman"/>
                <a:cs typeface="Times New Roman"/>
              </a:rPr>
              <a:t>energy </a:t>
            </a:r>
            <a:r>
              <a:rPr sz="1000" b="1" i="1" spc="-5" dirty="0">
                <a:latin typeface="Times New Roman"/>
                <a:cs typeface="Times New Roman"/>
              </a:rPr>
              <a:t>(u)</a:t>
            </a:r>
            <a:r>
              <a:rPr sz="1000" b="1" i="1" spc="-5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represents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93155" y="4026915"/>
            <a:ext cx="123444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i="1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microscopic</a:t>
            </a:r>
            <a:r>
              <a:rPr sz="1000" b="1" i="1" spc="-65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energy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8283" y="4121403"/>
            <a:ext cx="6195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analysis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spc="-25" dirty="0">
                <a:latin typeface="Times New Roman"/>
                <a:cs typeface="Times New Roman"/>
              </a:rPr>
              <a:t>involve </a:t>
            </a:r>
            <a:r>
              <a:rPr sz="1200" spc="-30" dirty="0">
                <a:latin typeface="Times New Roman"/>
                <a:cs typeface="Times New Roman"/>
              </a:rPr>
              <a:t>fluid </a:t>
            </a:r>
            <a:r>
              <a:rPr sz="1200" spc="-20" dirty="0">
                <a:latin typeface="Times New Roman"/>
                <a:cs typeface="Times New Roman"/>
              </a:rPr>
              <a:t>flow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Fig.(1.1),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500" b="1" i="1" baseline="-11111" dirty="0">
                <a:latin typeface="Times New Roman"/>
                <a:cs typeface="Times New Roman"/>
              </a:rPr>
              <a:t>of a </a:t>
            </a:r>
            <a:r>
              <a:rPr sz="1500" b="1" i="1" spc="-7" baseline="-11111" dirty="0">
                <a:latin typeface="Times New Roman"/>
                <a:cs typeface="Times New Roman"/>
              </a:rPr>
              <a:t>non-flowing</a:t>
            </a:r>
            <a:r>
              <a:rPr sz="1500" b="1" i="1" spc="30" baseline="-11111" dirty="0">
                <a:latin typeface="Times New Roman"/>
                <a:cs typeface="Times New Roman"/>
              </a:rPr>
              <a:t> </a:t>
            </a:r>
            <a:r>
              <a:rPr sz="1500" b="1" i="1" spc="-7" baseline="-11111" dirty="0">
                <a:latin typeface="Times New Roman"/>
                <a:cs typeface="Times New Roman"/>
              </a:rPr>
              <a:t>fluid,</a:t>
            </a:r>
            <a:endParaRPr sz="1500" baseline="-11111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20588" y="4319524"/>
            <a:ext cx="1177925" cy="6210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065" marR="5080" indent="5715" algn="ctr">
              <a:lnSpc>
                <a:spcPct val="96700"/>
              </a:lnSpc>
              <a:spcBef>
                <a:spcPts val="145"/>
              </a:spcBef>
            </a:pPr>
            <a:r>
              <a:rPr sz="1000" b="1" i="1" dirty="0">
                <a:latin typeface="Times New Roman"/>
                <a:cs typeface="Times New Roman"/>
              </a:rPr>
              <a:t>whereas </a:t>
            </a:r>
            <a:r>
              <a:rPr sz="1000" b="1" i="1" spc="-5" dirty="0">
                <a:latin typeface="Times New Roman"/>
                <a:cs typeface="Times New Roman"/>
              </a:rPr>
              <a:t>enthalpy (h)  </a:t>
            </a:r>
            <a:r>
              <a:rPr sz="1000" b="1" i="1" dirty="0">
                <a:latin typeface="Times New Roman"/>
                <a:cs typeface="Times New Roman"/>
              </a:rPr>
              <a:t>represents the  </a:t>
            </a:r>
            <a:r>
              <a:rPr sz="1000" b="1" i="1" spc="-5" dirty="0">
                <a:latin typeface="Times New Roman"/>
                <a:cs typeface="Times New Roman"/>
              </a:rPr>
              <a:t>microscopic energy</a:t>
            </a:r>
            <a:r>
              <a:rPr sz="1000" b="1" i="1" spc="-35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of  a flowing-</a:t>
            </a:r>
            <a:r>
              <a:rPr sz="1000" b="1" i="1" spc="-3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fluid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0936" y="817880"/>
            <a:ext cx="6300470" cy="1045844"/>
          </a:xfrm>
          <a:custGeom>
            <a:avLst/>
            <a:gdLst/>
            <a:ahLst/>
            <a:cxnLst/>
            <a:rect l="l" t="t" r="r" b="b"/>
            <a:pathLst>
              <a:path w="6300470" h="1045844">
                <a:moveTo>
                  <a:pt x="0" y="1045463"/>
                </a:moveTo>
                <a:lnTo>
                  <a:pt x="6300216" y="1045463"/>
                </a:lnTo>
                <a:lnTo>
                  <a:pt x="6300216" y="0"/>
                </a:lnTo>
                <a:lnTo>
                  <a:pt x="0" y="0"/>
                </a:lnTo>
                <a:lnTo>
                  <a:pt x="0" y="1045463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5187" y="463804"/>
            <a:ext cx="6336030" cy="33388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 algn="just">
              <a:lnSpc>
                <a:spcPct val="100000"/>
              </a:lnSpc>
              <a:spcBef>
                <a:spcPts val="90"/>
              </a:spcBef>
              <a:tabLst>
                <a:tab pos="4531995" algn="l"/>
              </a:tabLst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	</a:t>
            </a: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  <a:p>
            <a:pPr marL="15240" algn="just">
              <a:lnSpc>
                <a:spcPts val="1515"/>
              </a:lnSpc>
              <a:spcBef>
                <a:spcPts val="915"/>
              </a:spcBef>
            </a:pPr>
            <a:r>
              <a:rPr sz="1300" b="1" i="1" dirty="0">
                <a:latin typeface="Times New Roman"/>
                <a:cs typeface="Times New Roman"/>
              </a:rPr>
              <a:t>1.1- </a:t>
            </a:r>
            <a:r>
              <a:rPr sz="1300" b="1" i="1" spc="-5" dirty="0">
                <a:latin typeface="Times New Roman"/>
                <a:cs typeface="Times New Roman"/>
              </a:rPr>
              <a:t>Thermodynamics and Heat</a:t>
            </a:r>
            <a:r>
              <a:rPr sz="1300" b="1" i="1" spc="45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Transfer</a:t>
            </a:r>
            <a:endParaRPr sz="1300">
              <a:latin typeface="Times New Roman"/>
              <a:cs typeface="Times New Roman"/>
            </a:endParaRPr>
          </a:p>
          <a:p>
            <a:pPr marL="15240" marR="5080" indent="158115" algn="just">
              <a:lnSpc>
                <a:spcPct val="95600"/>
              </a:lnSpc>
              <a:spcBef>
                <a:spcPts val="20"/>
              </a:spcBef>
            </a:pPr>
            <a:r>
              <a:rPr sz="1200" b="1" spc="-15" dirty="0">
                <a:latin typeface="Times New Roman"/>
                <a:cs typeface="Times New Roman"/>
              </a:rPr>
              <a:t>T</a:t>
            </a:r>
            <a:r>
              <a:rPr sz="1200" spc="-15" dirty="0">
                <a:latin typeface="Times New Roman"/>
                <a:cs typeface="Times New Roman"/>
              </a:rPr>
              <a:t>he science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i="1" spc="-5" dirty="0">
                <a:latin typeface="Times New Roman"/>
                <a:cs typeface="Times New Roman"/>
              </a:rPr>
              <a:t>thermodynamics </a:t>
            </a:r>
            <a:r>
              <a:rPr sz="1200" spc="-15" dirty="0">
                <a:latin typeface="Times New Roman"/>
                <a:cs typeface="Times New Roman"/>
              </a:rPr>
              <a:t>deals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amount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heat transfer </a:t>
            </a:r>
            <a:r>
              <a:rPr sz="1200" spc="-5" dirty="0">
                <a:latin typeface="Times New Roman"/>
                <a:cs typeface="Times New Roman"/>
              </a:rPr>
              <a:t>as a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undergoes a  </a:t>
            </a:r>
            <a:r>
              <a:rPr sz="1200" dirty="0">
                <a:latin typeface="Times New Roman"/>
                <a:cs typeface="Times New Roman"/>
              </a:rPr>
              <a:t>process </a:t>
            </a:r>
            <a:r>
              <a:rPr sz="1200" spc="-5" dirty="0">
                <a:latin typeface="Times New Roman"/>
                <a:cs typeface="Times New Roman"/>
              </a:rPr>
              <a:t>from one </a:t>
            </a:r>
            <a:r>
              <a:rPr sz="1200" spc="-20" dirty="0">
                <a:latin typeface="Times New Roman"/>
                <a:cs typeface="Times New Roman"/>
              </a:rPr>
              <a:t>equilibrium </a:t>
            </a:r>
            <a:r>
              <a:rPr sz="1200" spc="5" dirty="0">
                <a:latin typeface="Times New Roman"/>
                <a:cs typeface="Times New Roman"/>
              </a:rPr>
              <a:t>state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another, </a:t>
            </a:r>
            <a:r>
              <a:rPr sz="1200" spc="-15" dirty="0">
                <a:latin typeface="Times New Roman"/>
                <a:cs typeface="Times New Roman"/>
              </a:rPr>
              <a:t>and makes no </a:t>
            </a:r>
            <a:r>
              <a:rPr sz="1200" spc="-10" dirty="0">
                <a:latin typeface="Times New Roman"/>
                <a:cs typeface="Times New Roman"/>
              </a:rPr>
              <a:t>reference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i="1" spc="-5" dirty="0">
                <a:latin typeface="Times New Roman"/>
                <a:cs typeface="Times New Roman"/>
              </a:rPr>
              <a:t>how long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process </a:t>
            </a:r>
            <a:r>
              <a:rPr sz="1200" spc="-25" dirty="0">
                <a:latin typeface="Times New Roman"/>
                <a:cs typeface="Times New Roman"/>
              </a:rPr>
              <a:t>will  </a:t>
            </a:r>
            <a:r>
              <a:rPr sz="1200" dirty="0">
                <a:latin typeface="Times New Roman"/>
                <a:cs typeface="Times New Roman"/>
              </a:rPr>
              <a:t>take. </a:t>
            </a:r>
            <a:r>
              <a:rPr sz="1200" spc="-10" dirty="0">
                <a:latin typeface="Times New Roman"/>
                <a:cs typeface="Times New Roman"/>
              </a:rPr>
              <a:t>Whereas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science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i="1" spc="-5" dirty="0">
                <a:latin typeface="Times New Roman"/>
                <a:cs typeface="Times New Roman"/>
              </a:rPr>
              <a:t>heat transfer </a:t>
            </a:r>
            <a:r>
              <a:rPr sz="1200" spc="-15" dirty="0">
                <a:latin typeface="Times New Roman"/>
                <a:cs typeface="Times New Roman"/>
              </a:rPr>
              <a:t>deals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rate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heat transfer, </a:t>
            </a:r>
            <a:r>
              <a:rPr sz="1200" spc="-20" dirty="0">
                <a:latin typeface="Times New Roman"/>
                <a:cs typeface="Times New Roman"/>
              </a:rPr>
              <a:t>which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main  </a:t>
            </a:r>
            <a:r>
              <a:rPr sz="1200" spc="-5" dirty="0">
                <a:latin typeface="Times New Roman"/>
                <a:cs typeface="Times New Roman"/>
              </a:rPr>
              <a:t>quantity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interest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design and </a:t>
            </a:r>
            <a:r>
              <a:rPr sz="1200" spc="-10" dirty="0">
                <a:latin typeface="Times New Roman"/>
                <a:cs typeface="Times New Roman"/>
              </a:rPr>
              <a:t>evaluation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heat transfer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equipment.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515"/>
              </a:lnSpc>
              <a:spcBef>
                <a:spcPts val="1145"/>
              </a:spcBef>
            </a:pPr>
            <a:r>
              <a:rPr sz="1300" b="1" i="1" dirty="0">
                <a:latin typeface="Times New Roman"/>
                <a:cs typeface="Times New Roman"/>
              </a:rPr>
              <a:t>1.1.1- </a:t>
            </a:r>
            <a:r>
              <a:rPr sz="1300" b="1" i="1" spc="-5" dirty="0">
                <a:latin typeface="Times New Roman"/>
                <a:cs typeface="Times New Roman"/>
              </a:rPr>
              <a:t>Heat and </a:t>
            </a:r>
            <a:r>
              <a:rPr sz="1300" b="1" i="1" spc="-10" dirty="0">
                <a:latin typeface="Times New Roman"/>
                <a:cs typeface="Times New Roman"/>
              </a:rPr>
              <a:t>Other </a:t>
            </a:r>
            <a:r>
              <a:rPr sz="1300" b="1" i="1" spc="-5" dirty="0">
                <a:latin typeface="Times New Roman"/>
                <a:cs typeface="Times New Roman"/>
              </a:rPr>
              <a:t>Forms of</a:t>
            </a:r>
            <a:r>
              <a:rPr sz="1300" b="1" i="1" spc="55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Energy</a:t>
            </a:r>
            <a:endParaRPr sz="1300">
              <a:latin typeface="Times New Roman"/>
              <a:cs typeface="Times New Roman"/>
            </a:endParaRPr>
          </a:p>
          <a:p>
            <a:pPr marL="12700" marR="1274445" indent="118745" algn="just">
              <a:lnSpc>
                <a:spcPct val="958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Energy can </a:t>
            </a:r>
            <a:r>
              <a:rPr sz="1200" spc="-25" dirty="0">
                <a:latin typeface="Times New Roman"/>
                <a:cs typeface="Times New Roman"/>
              </a:rPr>
              <a:t>exist in </a:t>
            </a:r>
            <a:r>
              <a:rPr sz="1200" spc="-10" dirty="0">
                <a:latin typeface="Times New Roman"/>
                <a:cs typeface="Times New Roman"/>
              </a:rPr>
              <a:t>numerous </a:t>
            </a:r>
            <a:r>
              <a:rPr sz="1200" spc="-15" dirty="0">
                <a:latin typeface="Times New Roman"/>
                <a:cs typeface="Times New Roman"/>
              </a:rPr>
              <a:t>forms </a:t>
            </a:r>
            <a:r>
              <a:rPr sz="1200" spc="-5" dirty="0">
                <a:latin typeface="Times New Roman"/>
                <a:cs typeface="Times New Roman"/>
              </a:rPr>
              <a:t>such as </a:t>
            </a:r>
            <a:r>
              <a:rPr sz="1200" spc="-15" dirty="0">
                <a:latin typeface="Times New Roman"/>
                <a:cs typeface="Times New Roman"/>
              </a:rPr>
              <a:t>thermal, </a:t>
            </a:r>
            <a:r>
              <a:rPr sz="1200" spc="-20" dirty="0">
                <a:latin typeface="Times New Roman"/>
                <a:cs typeface="Times New Roman"/>
              </a:rPr>
              <a:t>mechanical,  </a:t>
            </a:r>
            <a:r>
              <a:rPr sz="1200" spc="-15" dirty="0">
                <a:latin typeface="Times New Roman"/>
                <a:cs typeface="Times New Roman"/>
              </a:rPr>
              <a:t>kinetic,  </a:t>
            </a:r>
            <a:r>
              <a:rPr sz="1200" spc="-10" dirty="0">
                <a:latin typeface="Times New Roman"/>
                <a:cs typeface="Times New Roman"/>
              </a:rPr>
              <a:t>potential, </a:t>
            </a:r>
            <a:r>
              <a:rPr sz="1200" spc="-15" dirty="0">
                <a:latin typeface="Times New Roman"/>
                <a:cs typeface="Times New Roman"/>
              </a:rPr>
              <a:t>electrical, magnetic, </a:t>
            </a:r>
            <a:r>
              <a:rPr sz="1200" spc="-25" dirty="0">
                <a:latin typeface="Times New Roman"/>
                <a:cs typeface="Times New Roman"/>
              </a:rPr>
              <a:t>chemical, </a:t>
            </a:r>
            <a:r>
              <a:rPr sz="1200" spc="-15" dirty="0">
                <a:latin typeface="Times New Roman"/>
                <a:cs typeface="Times New Roman"/>
              </a:rPr>
              <a:t>and nuclear, and their </a:t>
            </a:r>
            <a:r>
              <a:rPr sz="1200" spc="-5" dirty="0">
                <a:latin typeface="Times New Roman"/>
                <a:cs typeface="Times New Roman"/>
              </a:rPr>
              <a:t>sum </a:t>
            </a:r>
            <a:r>
              <a:rPr sz="1200" dirty="0">
                <a:latin typeface="Times New Roman"/>
                <a:cs typeface="Times New Roman"/>
              </a:rPr>
              <a:t>constitutes 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10" dirty="0">
                <a:latin typeface="Times New Roman"/>
                <a:cs typeface="Times New Roman"/>
              </a:rPr>
              <a:t>total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b="1" i="1" spc="-5" dirty="0">
                <a:latin typeface="Times New Roman"/>
                <a:cs typeface="Times New Roman"/>
              </a:rPr>
              <a:t>E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b="1" i="1" dirty="0">
                <a:latin typeface="Times New Roman"/>
                <a:cs typeface="Times New Roman"/>
              </a:rPr>
              <a:t>e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20" dirty="0">
                <a:latin typeface="Times New Roman"/>
                <a:cs typeface="Times New Roman"/>
              </a:rPr>
              <a:t>unit mass basis).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forms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5" dirty="0">
                <a:latin typeface="Times New Roman"/>
                <a:cs typeface="Times New Roman"/>
              </a:rPr>
              <a:t>related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5" dirty="0">
                <a:latin typeface="Times New Roman"/>
                <a:cs typeface="Times New Roman"/>
              </a:rPr>
              <a:t>molecular </a:t>
            </a:r>
            <a:r>
              <a:rPr sz="1200" dirty="0">
                <a:latin typeface="Times New Roman"/>
                <a:cs typeface="Times New Roman"/>
              </a:rPr>
              <a:t>structure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degree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molecular </a:t>
            </a:r>
            <a:r>
              <a:rPr sz="1200" spc="-10" dirty="0">
                <a:latin typeface="Times New Roman"/>
                <a:cs typeface="Times New Roman"/>
              </a:rPr>
              <a:t>activity </a:t>
            </a:r>
            <a:r>
              <a:rPr sz="1200" spc="-5" dirty="0">
                <a:latin typeface="Times New Roman"/>
                <a:cs typeface="Times New Roman"/>
              </a:rPr>
              <a:t>are  </a:t>
            </a:r>
            <a:r>
              <a:rPr sz="1200" spc="-10" dirty="0">
                <a:latin typeface="Times New Roman"/>
                <a:cs typeface="Times New Roman"/>
              </a:rPr>
              <a:t>referred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as the </a:t>
            </a:r>
            <a:r>
              <a:rPr sz="1200" spc="-15" dirty="0">
                <a:latin typeface="Times New Roman"/>
                <a:cs typeface="Times New Roman"/>
              </a:rPr>
              <a:t>microscopic energy.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sum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20" dirty="0">
                <a:latin typeface="Times New Roman"/>
                <a:cs typeface="Times New Roman"/>
              </a:rPr>
              <a:t>all </a:t>
            </a:r>
            <a:r>
              <a:rPr sz="1200" spc="-15" dirty="0">
                <a:latin typeface="Times New Roman"/>
                <a:cs typeface="Times New Roman"/>
              </a:rPr>
              <a:t>microscopic forms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energy 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called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internal energy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system, and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denoted </a:t>
            </a:r>
            <a:r>
              <a:rPr sz="1200" b="1" i="1" spc="-5" dirty="0">
                <a:latin typeface="Times New Roman"/>
                <a:cs typeface="Times New Roman"/>
              </a:rPr>
              <a:t>U </a:t>
            </a:r>
            <a:r>
              <a:rPr sz="1200" spc="5" dirty="0">
                <a:latin typeface="Times New Roman"/>
                <a:cs typeface="Times New Roman"/>
              </a:rPr>
              <a:t>(or </a:t>
            </a:r>
            <a:r>
              <a:rPr sz="1200" b="1" i="1" spc="-5" dirty="0">
                <a:latin typeface="Times New Roman"/>
                <a:cs typeface="Times New Roman"/>
              </a:rPr>
              <a:t>u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20" dirty="0">
                <a:latin typeface="Times New Roman"/>
                <a:cs typeface="Times New Roman"/>
              </a:rPr>
              <a:t>unit mass  </a:t>
            </a:r>
            <a:r>
              <a:rPr sz="1200" spc="-15" dirty="0">
                <a:latin typeface="Times New Roman"/>
                <a:cs typeface="Times New Roman"/>
              </a:rPr>
              <a:t>basis).</a:t>
            </a:r>
            <a:endParaRPr sz="1200">
              <a:latin typeface="Times New Roman"/>
              <a:cs typeface="Times New Roman"/>
            </a:endParaRPr>
          </a:p>
          <a:p>
            <a:pPr marL="12700" indent="158115" algn="just">
              <a:lnSpc>
                <a:spcPts val="1345"/>
              </a:lnSpc>
            </a:pPr>
            <a:r>
              <a:rPr sz="1200" spc="-5" dirty="0">
                <a:latin typeface="Times New Roman"/>
                <a:cs typeface="Times New Roman"/>
              </a:rPr>
              <a:t>Internal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energy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may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be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viewed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sum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kinetic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and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potential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energies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12700" marR="1279525" algn="just">
              <a:lnSpc>
                <a:spcPts val="1370"/>
              </a:lnSpc>
              <a:spcBef>
                <a:spcPts val="80"/>
              </a:spcBef>
            </a:pP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molecules.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portion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internal energy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associated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5" dirty="0">
                <a:latin typeface="Times New Roman"/>
                <a:cs typeface="Times New Roman"/>
              </a:rPr>
              <a:t>kinetic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energy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molecules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is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called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sensible</a:t>
            </a:r>
            <a:r>
              <a:rPr sz="1200" b="1" spc="11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energy</a:t>
            </a:r>
            <a:r>
              <a:rPr sz="1200" b="1" spc="8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or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sensible</a:t>
            </a:r>
            <a:r>
              <a:rPr sz="1200" b="1" spc="9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heat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i="1" spc="-20" dirty="0">
                <a:latin typeface="Times New Roman"/>
                <a:cs typeface="Times New Roman"/>
              </a:rPr>
              <a:t>where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0936" y="5048503"/>
            <a:ext cx="6300470" cy="4813300"/>
          </a:xfrm>
          <a:custGeom>
            <a:avLst/>
            <a:gdLst/>
            <a:ahLst/>
            <a:cxnLst/>
            <a:rect l="l" t="t" r="r" b="b"/>
            <a:pathLst>
              <a:path w="6300470" h="4813300">
                <a:moveTo>
                  <a:pt x="0" y="4812792"/>
                </a:moveTo>
                <a:lnTo>
                  <a:pt x="6300216" y="4812792"/>
                </a:lnTo>
                <a:lnTo>
                  <a:pt x="6300216" y="0"/>
                </a:lnTo>
                <a:lnTo>
                  <a:pt x="0" y="0"/>
                </a:lnTo>
                <a:lnTo>
                  <a:pt x="0" y="4812792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2036" y="5023611"/>
            <a:ext cx="6477000" cy="200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>
              <a:lnSpc>
                <a:spcPts val="1515"/>
              </a:lnSpc>
              <a:spcBef>
                <a:spcPts val="95"/>
              </a:spcBef>
            </a:pPr>
            <a:r>
              <a:rPr sz="1300" b="1" i="1" dirty="0">
                <a:latin typeface="Times New Roman"/>
                <a:cs typeface="Times New Roman"/>
              </a:rPr>
              <a:t>1.1.2- </a:t>
            </a:r>
            <a:r>
              <a:rPr sz="1300" b="1" i="1" spc="-10" dirty="0">
                <a:latin typeface="Times New Roman"/>
                <a:cs typeface="Times New Roman"/>
              </a:rPr>
              <a:t>Specific </a:t>
            </a:r>
            <a:r>
              <a:rPr sz="1300" b="1" i="1" spc="-5" dirty="0">
                <a:latin typeface="Times New Roman"/>
                <a:cs typeface="Times New Roman"/>
              </a:rPr>
              <a:t>Heats of </a:t>
            </a:r>
            <a:r>
              <a:rPr sz="1300" b="1" i="1" spc="-10" dirty="0">
                <a:latin typeface="Times New Roman"/>
                <a:cs typeface="Times New Roman"/>
              </a:rPr>
              <a:t>Gases, </a:t>
            </a:r>
            <a:r>
              <a:rPr sz="1300" b="1" i="1" spc="-5" dirty="0">
                <a:latin typeface="Times New Roman"/>
                <a:cs typeface="Times New Roman"/>
              </a:rPr>
              <a:t>Liquids, and</a:t>
            </a:r>
            <a:r>
              <a:rPr sz="1300" b="1" i="1" spc="75" dirty="0">
                <a:latin typeface="Times New Roman"/>
                <a:cs typeface="Times New Roman"/>
              </a:rPr>
              <a:t> </a:t>
            </a:r>
            <a:r>
              <a:rPr sz="1300" b="1" i="1" spc="-10" dirty="0">
                <a:latin typeface="Times New Roman"/>
                <a:cs typeface="Times New Roman"/>
              </a:rPr>
              <a:t>Solids</a:t>
            </a:r>
            <a:endParaRPr sz="1300">
              <a:latin typeface="Times New Roman"/>
              <a:cs typeface="Times New Roman"/>
            </a:endParaRPr>
          </a:p>
          <a:p>
            <a:pPr marL="243840">
              <a:lnSpc>
                <a:spcPts val="1355"/>
              </a:lnSpc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ideal gas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defined as a gas that obeys the </a:t>
            </a:r>
            <a:r>
              <a:rPr sz="1200" spc="-10" dirty="0">
                <a:latin typeface="Times New Roman"/>
                <a:cs typeface="Times New Roman"/>
              </a:rPr>
              <a:t>following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relation;</a:t>
            </a:r>
            <a:endParaRPr sz="1200">
              <a:latin typeface="Times New Roman"/>
              <a:cs typeface="Times New Roman"/>
            </a:endParaRPr>
          </a:p>
          <a:p>
            <a:pPr marL="576580">
              <a:lnSpc>
                <a:spcPts val="1520"/>
              </a:lnSpc>
              <a:tabLst>
                <a:tab pos="1524000" algn="l"/>
                <a:tab pos="2045335" algn="l"/>
                <a:tab pos="3145790" algn="l"/>
              </a:tabLst>
            </a:pPr>
            <a:r>
              <a:rPr sz="1250" i="1" spc="85" dirty="0">
                <a:latin typeface="Times New Roman"/>
                <a:cs typeface="Times New Roman"/>
              </a:rPr>
              <a:t>Pv </a:t>
            </a:r>
            <a:r>
              <a:rPr sz="1250" spc="5" dirty="0">
                <a:latin typeface="Symbol"/>
                <a:cs typeface="Symbol"/>
              </a:rPr>
              <a:t>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i="1" spc="60" dirty="0">
                <a:latin typeface="Times New Roman"/>
                <a:cs typeface="Times New Roman"/>
              </a:rPr>
              <a:t>RT</a:t>
            </a:r>
            <a:r>
              <a:rPr sz="1250" i="1" spc="-15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,	</a:t>
            </a:r>
            <a:r>
              <a:rPr sz="1250" i="1" spc="20" dirty="0">
                <a:latin typeface="Times New Roman"/>
                <a:cs typeface="Times New Roman"/>
              </a:rPr>
              <a:t>or</a:t>
            </a:r>
            <a:r>
              <a:rPr sz="1250" spc="20" dirty="0">
                <a:latin typeface="Times New Roman"/>
                <a:cs typeface="Times New Roman"/>
              </a:rPr>
              <a:t>;	</a:t>
            </a:r>
            <a:r>
              <a:rPr sz="1250" i="1" spc="5" dirty="0">
                <a:latin typeface="Times New Roman"/>
                <a:cs typeface="Times New Roman"/>
              </a:rPr>
              <a:t>P </a:t>
            </a:r>
            <a:r>
              <a:rPr sz="1250" spc="5" dirty="0">
                <a:latin typeface="Symbol"/>
                <a:cs typeface="Symbol"/>
              </a:rPr>
              <a:t></a:t>
            </a:r>
            <a:r>
              <a:rPr sz="1250" spc="70" dirty="0">
                <a:latin typeface="Times New Roman"/>
                <a:cs typeface="Times New Roman"/>
              </a:rPr>
              <a:t> </a:t>
            </a:r>
            <a:r>
              <a:rPr sz="1300" i="1" spc="-610" dirty="0">
                <a:latin typeface="Verdana"/>
                <a:cs typeface="Verdana"/>
              </a:rPr>
              <a:t></a:t>
            </a:r>
            <a:r>
              <a:rPr sz="1300" i="1" spc="-165" dirty="0">
                <a:latin typeface="Verdana"/>
                <a:cs typeface="Verdana"/>
              </a:rPr>
              <a:t> </a:t>
            </a:r>
            <a:r>
              <a:rPr sz="1250" i="1" spc="60" dirty="0">
                <a:latin typeface="Times New Roman"/>
                <a:cs typeface="Times New Roman"/>
              </a:rPr>
              <a:t>RT	</a:t>
            </a:r>
            <a:r>
              <a:rPr sz="1250" spc="-20" dirty="0">
                <a:latin typeface="MT Extra"/>
                <a:cs typeface="MT Extra"/>
              </a:rPr>
              <a:t></a:t>
            </a:r>
            <a:r>
              <a:rPr sz="1250" spc="-20" dirty="0">
                <a:latin typeface="Times New Roman"/>
                <a:cs typeface="Times New Roman"/>
              </a:rPr>
              <a:t>(1.1)</a:t>
            </a:r>
            <a:endParaRPr sz="1250">
              <a:latin typeface="Times New Roman"/>
              <a:cs typeface="Times New Roman"/>
            </a:endParaRPr>
          </a:p>
          <a:p>
            <a:pPr marL="88900" marR="78740">
              <a:lnSpc>
                <a:spcPts val="1370"/>
              </a:lnSpc>
              <a:spcBef>
                <a:spcPts val="250"/>
              </a:spcBef>
            </a:pP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b="1" i="1" spc="-5" dirty="0">
                <a:latin typeface="Times New Roman"/>
                <a:cs typeface="Times New Roman"/>
              </a:rPr>
              <a:t>P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absolute </a:t>
            </a:r>
            <a:r>
              <a:rPr sz="1200" spc="-5" dirty="0">
                <a:latin typeface="Times New Roman"/>
                <a:cs typeface="Times New Roman"/>
              </a:rPr>
              <a:t>pressure, </a:t>
            </a:r>
            <a:r>
              <a:rPr sz="1200" b="1" i="1" spc="-5" dirty="0">
                <a:latin typeface="Times New Roman"/>
                <a:cs typeface="Times New Roman"/>
              </a:rPr>
              <a:t>v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specific volume, </a:t>
            </a:r>
            <a:r>
              <a:rPr sz="1200" b="1" i="1" spc="-5" dirty="0">
                <a:latin typeface="Times New Roman"/>
                <a:cs typeface="Times New Roman"/>
              </a:rPr>
              <a:t>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absolute </a:t>
            </a:r>
            <a:r>
              <a:rPr sz="1200" spc="-5" dirty="0">
                <a:latin typeface="Times New Roman"/>
                <a:cs typeface="Times New Roman"/>
              </a:rPr>
              <a:t>temperature, </a:t>
            </a:r>
            <a:r>
              <a:rPr sz="1200" b="1" i="1" spc="-5" dirty="0">
                <a:latin typeface="Times New Roman"/>
                <a:cs typeface="Times New Roman"/>
              </a:rPr>
              <a:t>ρ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5" dirty="0">
                <a:latin typeface="Times New Roman"/>
                <a:cs typeface="Times New Roman"/>
              </a:rPr>
              <a:t>density, and </a:t>
            </a:r>
            <a:r>
              <a:rPr sz="1200" b="1" i="1" spc="-5" dirty="0">
                <a:latin typeface="Times New Roman"/>
                <a:cs typeface="Times New Roman"/>
              </a:rPr>
              <a:t>R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gas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constant.</a:t>
            </a:r>
            <a:endParaRPr sz="1200">
              <a:latin typeface="Times New Roman"/>
              <a:cs typeface="Times New Roman"/>
            </a:endParaRPr>
          </a:p>
          <a:p>
            <a:pPr marL="88900" marR="75565">
              <a:lnSpc>
                <a:spcPts val="1370"/>
              </a:lnSpc>
              <a:spcBef>
                <a:spcPts val="2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Note1-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specific heat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defined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i="1" spc="-5" dirty="0">
                <a:latin typeface="Times New Roman"/>
                <a:cs typeface="Times New Roman"/>
              </a:rPr>
              <a:t>the energy required to raise the temperature of a unit mass of a  substance 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by </a:t>
            </a:r>
            <a:r>
              <a:rPr sz="1200" i="1" spc="1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one 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degree</a:t>
            </a:r>
            <a:r>
              <a:rPr sz="1200" spc="-10" dirty="0">
                <a:latin typeface="Times New Roman"/>
                <a:cs typeface="Times New Roman"/>
              </a:rPr>
              <a:t>. 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general, 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this 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depends 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how 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executed. 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  <a:p>
            <a:pPr marL="88900">
              <a:lnSpc>
                <a:spcPts val="1320"/>
              </a:lnSpc>
            </a:pPr>
            <a:r>
              <a:rPr sz="1200" spc="-15" dirty="0">
                <a:latin typeface="Times New Roman"/>
                <a:cs typeface="Times New Roman"/>
              </a:rPr>
              <a:t>thermodynamics,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interested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two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kinds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specific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heats;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specific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heat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constant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volume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C</a:t>
            </a:r>
            <a:r>
              <a:rPr sz="1200" b="1" i="1" spc="-15" baseline="-10416" dirty="0">
                <a:latin typeface="Times New Roman"/>
                <a:cs typeface="Times New Roman"/>
              </a:rPr>
              <a:t>v</a:t>
            </a:r>
            <a:endParaRPr sz="1200" baseline="-10416">
              <a:latin typeface="Times New Roman"/>
              <a:cs typeface="Times New Roman"/>
            </a:endParaRPr>
          </a:p>
          <a:p>
            <a:pPr marL="88900" marR="72390">
              <a:lnSpc>
                <a:spcPts val="1390"/>
              </a:lnSpc>
              <a:spcBef>
                <a:spcPts val="55"/>
              </a:spcBef>
            </a:pP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20" dirty="0">
                <a:latin typeface="Times New Roman"/>
                <a:cs typeface="Times New Roman"/>
              </a:rPr>
              <a:t>specific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at constant pressure </a:t>
            </a:r>
            <a:r>
              <a:rPr sz="1200" b="1" i="1" spc="-5" dirty="0">
                <a:latin typeface="Times New Roman"/>
                <a:cs typeface="Times New Roman"/>
              </a:rPr>
              <a:t>C</a:t>
            </a:r>
            <a:r>
              <a:rPr sz="1200" b="1" i="1" spc="-7" baseline="-10416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. For </a:t>
            </a:r>
            <a:r>
              <a:rPr sz="1200" spc="-15" dirty="0">
                <a:latin typeface="Times New Roman"/>
                <a:cs typeface="Times New Roman"/>
              </a:rPr>
              <a:t>ideal </a:t>
            </a:r>
            <a:r>
              <a:rPr sz="1200" spc="-10" dirty="0">
                <a:latin typeface="Times New Roman"/>
                <a:cs typeface="Times New Roman"/>
              </a:rPr>
              <a:t>gases, </a:t>
            </a:r>
            <a:r>
              <a:rPr sz="1200" spc="-5" dirty="0">
                <a:latin typeface="Times New Roman"/>
                <a:cs typeface="Times New Roman"/>
              </a:rPr>
              <a:t>these </a:t>
            </a:r>
            <a:r>
              <a:rPr sz="1200" spc="5" dirty="0">
                <a:latin typeface="Times New Roman"/>
                <a:cs typeface="Times New Roman"/>
              </a:rPr>
              <a:t>two </a:t>
            </a:r>
            <a:r>
              <a:rPr sz="1200" spc="-20" dirty="0">
                <a:latin typeface="Times New Roman"/>
                <a:cs typeface="Times New Roman"/>
              </a:rPr>
              <a:t>specific </a:t>
            </a:r>
            <a:r>
              <a:rPr sz="1200" spc="-5" dirty="0">
                <a:latin typeface="Times New Roman"/>
                <a:cs typeface="Times New Roman"/>
              </a:rPr>
              <a:t>heats are related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each 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b="1" i="1" spc="-5" dirty="0">
                <a:latin typeface="Times New Roman"/>
                <a:cs typeface="Times New Roman"/>
              </a:rPr>
              <a:t>C</a:t>
            </a:r>
            <a:r>
              <a:rPr sz="1200" b="1" i="1" spc="-7" baseline="-10416" dirty="0">
                <a:latin typeface="Times New Roman"/>
                <a:cs typeface="Times New Roman"/>
              </a:rPr>
              <a:t>p</a:t>
            </a:r>
            <a:r>
              <a:rPr sz="1200" b="1" i="1" spc="-5" dirty="0">
                <a:latin typeface="Times New Roman"/>
                <a:cs typeface="Times New Roman"/>
              </a:rPr>
              <a:t>= </a:t>
            </a:r>
            <a:r>
              <a:rPr sz="1200" b="1" i="1" spc="-10" dirty="0">
                <a:latin typeface="Times New Roman"/>
                <a:cs typeface="Times New Roman"/>
              </a:rPr>
              <a:t>C</a:t>
            </a:r>
            <a:r>
              <a:rPr sz="1200" b="1" i="1" spc="-15" baseline="-10416" dirty="0">
                <a:latin typeface="Times New Roman"/>
                <a:cs typeface="Times New Roman"/>
              </a:rPr>
              <a:t>v </a:t>
            </a:r>
            <a:r>
              <a:rPr sz="1200" b="1" i="1" spc="-5" dirty="0">
                <a:latin typeface="Times New Roman"/>
                <a:cs typeface="Times New Roman"/>
              </a:rPr>
              <a:t>+ </a:t>
            </a:r>
            <a:r>
              <a:rPr sz="1200" b="1" i="1" spc="-1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, where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units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C</a:t>
            </a:r>
            <a:r>
              <a:rPr sz="1200" b="1" i="1" spc="-7" baseline="-10416" dirty="0">
                <a:latin typeface="Times New Roman"/>
                <a:cs typeface="Times New Roman"/>
              </a:rPr>
              <a:t>p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b="1" i="1" spc="-5" dirty="0">
                <a:latin typeface="Times New Roman"/>
                <a:cs typeface="Times New Roman"/>
              </a:rPr>
              <a:t>C</a:t>
            </a:r>
            <a:r>
              <a:rPr sz="1200" b="1" i="1" spc="-7" baseline="-10416" dirty="0">
                <a:latin typeface="Times New Roman"/>
                <a:cs typeface="Times New Roman"/>
              </a:rPr>
              <a:t>v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R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[</a:t>
            </a:r>
            <a:r>
              <a:rPr sz="1200" b="1" i="1" dirty="0">
                <a:latin typeface="Times New Roman"/>
                <a:cs typeface="Times New Roman"/>
              </a:rPr>
              <a:t>kJ/kg.K˚</a:t>
            </a:r>
            <a:r>
              <a:rPr sz="1200" dirty="0">
                <a:latin typeface="Times New Roman"/>
                <a:cs typeface="Times New Roman"/>
              </a:rPr>
              <a:t>].</a:t>
            </a:r>
            <a:endParaRPr sz="1200">
              <a:latin typeface="Times New Roman"/>
              <a:cs typeface="Times New Roman"/>
            </a:endParaRPr>
          </a:p>
          <a:p>
            <a:pPr marL="88900">
              <a:lnSpc>
                <a:spcPts val="1330"/>
              </a:lnSpc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Note2-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change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internal energy </a:t>
            </a:r>
            <a:r>
              <a:rPr sz="1200" spc="-15" dirty="0">
                <a:latin typeface="Times New Roman"/>
                <a:cs typeface="Times New Roman"/>
              </a:rPr>
              <a:t>and enthalpy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0" dirty="0">
                <a:latin typeface="Times New Roman"/>
                <a:cs typeface="Times New Roman"/>
              </a:rPr>
              <a:t>calculated for </a:t>
            </a:r>
            <a:r>
              <a:rPr sz="1200" spc="-15" dirty="0">
                <a:latin typeface="Times New Roman"/>
                <a:cs typeface="Times New Roman"/>
              </a:rPr>
              <a:t>ideal </a:t>
            </a:r>
            <a:r>
              <a:rPr sz="1200" spc="-5" dirty="0">
                <a:latin typeface="Times New Roman"/>
                <a:cs typeface="Times New Roman"/>
              </a:rPr>
              <a:t>gas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following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098548" y="7694966"/>
            <a:ext cx="273748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629285" algn="l"/>
                <a:tab pos="1744345" algn="l"/>
                <a:tab pos="2107565" algn="l"/>
              </a:tabLst>
            </a:pPr>
            <a:r>
              <a:rPr sz="1250" i="1" spc="20" dirty="0">
                <a:latin typeface="Times New Roman"/>
                <a:cs typeface="Times New Roman"/>
              </a:rPr>
              <a:t>and	</a:t>
            </a:r>
            <a:r>
              <a:rPr sz="1250" spc="25" dirty="0">
                <a:latin typeface="Symbol"/>
                <a:cs typeface="Symbol"/>
              </a:rPr>
              <a:t></a:t>
            </a:r>
            <a:r>
              <a:rPr sz="1250" i="1" spc="25" dirty="0">
                <a:latin typeface="Times New Roman"/>
                <a:cs typeface="Times New Roman"/>
              </a:rPr>
              <a:t>H </a:t>
            </a:r>
            <a:r>
              <a:rPr sz="1250" spc="15" dirty="0">
                <a:latin typeface="Symbol"/>
                <a:cs typeface="Symbol"/>
              </a:rPr>
              <a:t></a:t>
            </a:r>
            <a:r>
              <a:rPr sz="1250" spc="95" dirty="0">
                <a:latin typeface="Times New Roman"/>
                <a:cs typeface="Times New Roman"/>
              </a:rPr>
              <a:t> </a:t>
            </a:r>
            <a:r>
              <a:rPr sz="1250" i="1" spc="90" dirty="0">
                <a:latin typeface="Times New Roman"/>
                <a:cs typeface="Times New Roman"/>
              </a:rPr>
              <a:t>mC</a:t>
            </a:r>
            <a:r>
              <a:rPr sz="1125" i="1" spc="135" baseline="-22222" dirty="0">
                <a:latin typeface="Times New Roman"/>
                <a:cs typeface="Times New Roman"/>
              </a:rPr>
              <a:t>p</a:t>
            </a:r>
            <a:r>
              <a:rPr sz="1125" i="1" spc="202" baseline="-22222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</a:t>
            </a:r>
            <a:r>
              <a:rPr sz="1250" i="1" spc="20" dirty="0">
                <a:latin typeface="Times New Roman"/>
                <a:cs typeface="Times New Roman"/>
              </a:rPr>
              <a:t>T	</a:t>
            </a:r>
            <a:r>
              <a:rPr sz="1250" spc="60" dirty="0">
                <a:latin typeface="Times New Roman"/>
                <a:cs typeface="Times New Roman"/>
              </a:rPr>
              <a:t>(</a:t>
            </a:r>
            <a:r>
              <a:rPr sz="1250" i="1" spc="60" dirty="0">
                <a:latin typeface="Times New Roman"/>
                <a:cs typeface="Times New Roman"/>
              </a:rPr>
              <a:t>J</a:t>
            </a:r>
            <a:r>
              <a:rPr sz="1250" i="1" spc="-14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)	</a:t>
            </a:r>
            <a:r>
              <a:rPr sz="1250" spc="-5" dirty="0">
                <a:latin typeface="MT Extra"/>
                <a:cs typeface="MT Extra"/>
              </a:rPr>
              <a:t></a:t>
            </a:r>
            <a:r>
              <a:rPr sz="1250" spc="-5" dirty="0">
                <a:latin typeface="Times New Roman"/>
                <a:cs typeface="Times New Roman"/>
              </a:rPr>
              <a:t>(1.2.</a:t>
            </a:r>
            <a:r>
              <a:rPr sz="1250" i="1" spc="-5" dirty="0">
                <a:latin typeface="Times New Roman"/>
                <a:cs typeface="Times New Roman"/>
              </a:rPr>
              <a:t>b</a:t>
            </a:r>
            <a:r>
              <a:rPr sz="1250" spc="-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67560" y="7179854"/>
            <a:ext cx="291401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644525" algn="l"/>
                <a:tab pos="1736089" algn="l"/>
                <a:tab pos="2287905" algn="l"/>
              </a:tabLst>
            </a:pPr>
            <a:r>
              <a:rPr sz="1250" i="1" spc="20" dirty="0">
                <a:latin typeface="Times New Roman"/>
                <a:cs typeface="Times New Roman"/>
              </a:rPr>
              <a:t>and	</a:t>
            </a:r>
            <a:r>
              <a:rPr sz="1250" spc="5" dirty="0">
                <a:latin typeface="Symbol"/>
                <a:cs typeface="Symbol"/>
              </a:rPr>
              <a:t></a:t>
            </a:r>
            <a:r>
              <a:rPr sz="1250" i="1" spc="5" dirty="0">
                <a:latin typeface="Times New Roman"/>
                <a:cs typeface="Times New Roman"/>
              </a:rPr>
              <a:t>h </a:t>
            </a:r>
            <a:r>
              <a:rPr sz="1250" spc="15" dirty="0">
                <a:latin typeface="Symbol"/>
                <a:cs typeface="Symbol"/>
              </a:rPr>
              <a:t></a:t>
            </a:r>
            <a:r>
              <a:rPr sz="1250" spc="-80" dirty="0">
                <a:latin typeface="Times New Roman"/>
                <a:cs typeface="Times New Roman"/>
              </a:rPr>
              <a:t> </a:t>
            </a:r>
            <a:r>
              <a:rPr sz="1250" i="1" spc="70" dirty="0">
                <a:latin typeface="Times New Roman"/>
                <a:cs typeface="Times New Roman"/>
              </a:rPr>
              <a:t>C</a:t>
            </a:r>
            <a:r>
              <a:rPr sz="1125" i="1" spc="104" baseline="-25925" dirty="0">
                <a:latin typeface="Times New Roman"/>
                <a:cs typeface="Times New Roman"/>
              </a:rPr>
              <a:t>p</a:t>
            </a:r>
            <a:r>
              <a:rPr sz="1125" i="1" spc="209" baseline="-2592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</a:t>
            </a:r>
            <a:r>
              <a:rPr sz="1250" i="1" spc="20" dirty="0">
                <a:latin typeface="Times New Roman"/>
                <a:cs typeface="Times New Roman"/>
              </a:rPr>
              <a:t>T	</a:t>
            </a:r>
            <a:r>
              <a:rPr sz="1250" spc="50" dirty="0">
                <a:latin typeface="Times New Roman"/>
                <a:cs typeface="Times New Roman"/>
              </a:rPr>
              <a:t>(</a:t>
            </a:r>
            <a:r>
              <a:rPr sz="1250" i="1" spc="50" dirty="0">
                <a:latin typeface="Times New Roman"/>
                <a:cs typeface="Times New Roman"/>
              </a:rPr>
              <a:t>J</a:t>
            </a:r>
            <a:r>
              <a:rPr sz="1250" i="1" spc="3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/</a:t>
            </a:r>
            <a:r>
              <a:rPr sz="1250" spc="-70" dirty="0">
                <a:latin typeface="Times New Roman"/>
                <a:cs typeface="Times New Roman"/>
              </a:rPr>
              <a:t> </a:t>
            </a:r>
            <a:r>
              <a:rPr sz="1250" i="1" spc="60" dirty="0">
                <a:latin typeface="Times New Roman"/>
                <a:cs typeface="Times New Roman"/>
              </a:rPr>
              <a:t>g</a:t>
            </a:r>
            <a:r>
              <a:rPr sz="1250" spc="60" dirty="0">
                <a:latin typeface="Times New Roman"/>
                <a:cs typeface="Times New Roman"/>
              </a:rPr>
              <a:t>)	</a:t>
            </a:r>
            <a:r>
              <a:rPr sz="1250" dirty="0">
                <a:latin typeface="MT Extra"/>
                <a:cs typeface="MT Extra"/>
              </a:rPr>
              <a:t></a:t>
            </a:r>
            <a:r>
              <a:rPr sz="1250" dirty="0">
                <a:latin typeface="Times New Roman"/>
                <a:cs typeface="Times New Roman"/>
              </a:rPr>
              <a:t>(1.2.</a:t>
            </a:r>
            <a:r>
              <a:rPr sz="1250" i="1" dirty="0">
                <a:latin typeface="Times New Roman"/>
                <a:cs typeface="Times New Roman"/>
              </a:rPr>
              <a:t>a</a:t>
            </a:r>
            <a:r>
              <a:rPr sz="125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2836" y="7001764"/>
            <a:ext cx="1233805" cy="91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4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relations;</a:t>
            </a:r>
            <a:endParaRPr sz="120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</a:pPr>
            <a:r>
              <a:rPr sz="1250" spc="20" dirty="0">
                <a:latin typeface="Symbol"/>
                <a:cs typeface="Symbol"/>
              </a:rPr>
              <a:t></a:t>
            </a:r>
            <a:r>
              <a:rPr sz="1250" i="1" spc="20" dirty="0">
                <a:latin typeface="Times New Roman"/>
                <a:cs typeface="Times New Roman"/>
              </a:rPr>
              <a:t>u </a:t>
            </a:r>
            <a:r>
              <a:rPr sz="1250" spc="15" dirty="0">
                <a:latin typeface="Symbol"/>
                <a:cs typeface="Symbol"/>
              </a:rPr>
              <a:t>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i="1" spc="35" dirty="0">
                <a:latin typeface="Times New Roman"/>
                <a:cs typeface="Times New Roman"/>
              </a:rPr>
              <a:t>C</a:t>
            </a:r>
            <a:r>
              <a:rPr sz="1125" i="1" spc="52" baseline="-25925" dirty="0">
                <a:latin typeface="Times New Roman"/>
                <a:cs typeface="Times New Roman"/>
              </a:rPr>
              <a:t>v</a:t>
            </a:r>
            <a:r>
              <a:rPr sz="1125" i="1" spc="-30" baseline="-25925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</a:t>
            </a:r>
            <a:r>
              <a:rPr sz="1250" i="1" spc="20" dirty="0">
                <a:latin typeface="Times New Roman"/>
                <a:cs typeface="Times New Roman"/>
              </a:rPr>
              <a:t>T</a:t>
            </a:r>
            <a:endParaRPr sz="1250">
              <a:latin typeface="Times New Roman"/>
              <a:cs typeface="Times New Roman"/>
            </a:endParaRPr>
          </a:p>
          <a:p>
            <a:pPr marL="59055">
              <a:lnSpc>
                <a:spcPct val="100000"/>
              </a:lnSpc>
              <a:spcBef>
                <a:spcPts val="610"/>
              </a:spcBef>
            </a:pPr>
            <a:r>
              <a:rPr sz="1250" i="1" spc="30" dirty="0">
                <a:latin typeface="Times New Roman"/>
                <a:cs typeface="Times New Roman"/>
              </a:rPr>
              <a:t>or</a:t>
            </a:r>
            <a:r>
              <a:rPr sz="1250" spc="30" dirty="0">
                <a:latin typeface="Times New Roman"/>
                <a:cs typeface="Times New Roman"/>
              </a:rPr>
              <a:t>;</a:t>
            </a:r>
            <a:endParaRPr sz="1250">
              <a:latin typeface="Times New Roman"/>
              <a:cs typeface="Times New Roman"/>
            </a:endParaRPr>
          </a:p>
          <a:p>
            <a:pPr marL="275590">
              <a:lnSpc>
                <a:spcPct val="100000"/>
              </a:lnSpc>
              <a:spcBef>
                <a:spcPts val="445"/>
              </a:spcBef>
            </a:pPr>
            <a:r>
              <a:rPr sz="1250" spc="25" dirty="0">
                <a:latin typeface="Symbol"/>
                <a:cs typeface="Symbol"/>
              </a:rPr>
              <a:t></a:t>
            </a:r>
            <a:r>
              <a:rPr sz="1250" i="1" spc="25" dirty="0">
                <a:latin typeface="Times New Roman"/>
                <a:cs typeface="Times New Roman"/>
              </a:rPr>
              <a:t>U </a:t>
            </a:r>
            <a:r>
              <a:rPr sz="1250" spc="15" dirty="0">
                <a:latin typeface="Symbol"/>
                <a:cs typeface="Symbol"/>
              </a:rPr>
              <a:t>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i="1" spc="55" dirty="0">
                <a:latin typeface="Times New Roman"/>
                <a:cs typeface="Times New Roman"/>
              </a:rPr>
              <a:t>mC</a:t>
            </a:r>
            <a:r>
              <a:rPr sz="1125" i="1" spc="82" baseline="-22222" dirty="0">
                <a:latin typeface="Times New Roman"/>
                <a:cs typeface="Times New Roman"/>
              </a:rPr>
              <a:t>v</a:t>
            </a:r>
            <a:r>
              <a:rPr sz="1125" i="1" spc="217" baseline="-22222" dirty="0">
                <a:latin typeface="Times New Roman"/>
                <a:cs typeface="Times New Roman"/>
              </a:rPr>
              <a:t> </a:t>
            </a:r>
            <a:r>
              <a:rPr sz="1250" spc="20" dirty="0">
                <a:latin typeface="Symbol"/>
                <a:cs typeface="Symbol"/>
              </a:rPr>
              <a:t></a:t>
            </a:r>
            <a:r>
              <a:rPr sz="1250" i="1" spc="20" dirty="0">
                <a:latin typeface="Times New Roman"/>
                <a:cs typeface="Times New Roman"/>
              </a:rPr>
              <a:t>T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4736" y="7937500"/>
            <a:ext cx="6454140" cy="162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algn="just">
              <a:lnSpc>
                <a:spcPts val="1405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b="1" i="1" spc="-5" dirty="0">
                <a:latin typeface="Times New Roman"/>
                <a:cs typeface="Times New Roman"/>
              </a:rPr>
              <a:t>m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mass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76200" marR="65405" algn="just">
              <a:lnSpc>
                <a:spcPct val="95800"/>
              </a:lnSpc>
              <a:spcBef>
                <a:spcPts val="25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Note3-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substance </a:t>
            </a:r>
            <a:r>
              <a:rPr sz="1200" spc="-5" dirty="0">
                <a:latin typeface="Times New Roman"/>
                <a:cs typeface="Times New Roman"/>
              </a:rPr>
              <a:t>whose </a:t>
            </a:r>
            <a:r>
              <a:rPr sz="1200" spc="-20" dirty="0">
                <a:latin typeface="Times New Roman"/>
                <a:cs typeface="Times New Roman"/>
              </a:rPr>
              <a:t>specific volume </a:t>
            </a:r>
            <a:r>
              <a:rPr sz="1200" spc="5" dirty="0">
                <a:latin typeface="Times New Roman"/>
                <a:cs typeface="Times New Roman"/>
              </a:rPr>
              <a:t>(or </a:t>
            </a:r>
            <a:r>
              <a:rPr sz="1200" spc="-15" dirty="0">
                <a:latin typeface="Times New Roman"/>
                <a:cs typeface="Times New Roman"/>
              </a:rPr>
              <a:t>density) </a:t>
            </a:r>
            <a:r>
              <a:rPr sz="1200" dirty="0">
                <a:latin typeface="Times New Roman"/>
                <a:cs typeface="Times New Roman"/>
              </a:rPr>
              <a:t>does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-15" dirty="0">
                <a:latin typeface="Times New Roman"/>
                <a:cs typeface="Times New Roman"/>
              </a:rPr>
              <a:t>change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pressure 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called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b="1" spc="-10" dirty="0">
                <a:latin typeface="Times New Roman"/>
                <a:cs typeface="Times New Roman"/>
              </a:rPr>
              <a:t>incompressible </a:t>
            </a:r>
            <a:r>
              <a:rPr sz="1200" b="1" spc="-5" dirty="0">
                <a:latin typeface="Times New Roman"/>
                <a:cs typeface="Times New Roman"/>
              </a:rPr>
              <a:t>substance.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specific </a:t>
            </a:r>
            <a:r>
              <a:rPr sz="1200" spc="-15" dirty="0">
                <a:latin typeface="Times New Roman"/>
                <a:cs typeface="Times New Roman"/>
              </a:rPr>
              <a:t>volumes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i="1" spc="-5" dirty="0">
                <a:latin typeface="Times New Roman"/>
                <a:cs typeface="Times New Roman"/>
              </a:rPr>
              <a:t>solids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i="1" spc="-5" dirty="0">
                <a:latin typeface="Times New Roman"/>
                <a:cs typeface="Times New Roman"/>
              </a:rPr>
              <a:t>liquids </a:t>
            </a:r>
            <a:r>
              <a:rPr sz="1200" spc="-15" dirty="0">
                <a:latin typeface="Times New Roman"/>
                <a:cs typeface="Times New Roman"/>
              </a:rPr>
              <a:t>generally </a:t>
            </a:r>
            <a:r>
              <a:rPr sz="1200" spc="-20" dirty="0">
                <a:latin typeface="Times New Roman"/>
                <a:cs typeface="Times New Roman"/>
              </a:rPr>
              <a:t>remain  </a:t>
            </a:r>
            <a:r>
              <a:rPr sz="1200" spc="-5" dirty="0">
                <a:latin typeface="Times New Roman"/>
                <a:cs typeface="Times New Roman"/>
              </a:rPr>
              <a:t>constant </a:t>
            </a:r>
            <a:r>
              <a:rPr sz="1200" spc="-15" dirty="0">
                <a:latin typeface="Times New Roman"/>
                <a:cs typeface="Times New Roman"/>
              </a:rPr>
              <a:t>during </a:t>
            </a:r>
            <a:r>
              <a:rPr sz="1200" spc="-5" dirty="0">
                <a:latin typeface="Times New Roman"/>
                <a:cs typeface="Times New Roman"/>
              </a:rPr>
              <a:t>a process,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thus they 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10" dirty="0">
                <a:latin typeface="Times New Roman"/>
                <a:cs typeface="Times New Roman"/>
              </a:rPr>
              <a:t>approximated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i="1" spc="-5" dirty="0">
                <a:latin typeface="Times New Roman"/>
                <a:cs typeface="Times New Roman"/>
              </a:rPr>
              <a:t>incompressible </a:t>
            </a:r>
            <a:r>
              <a:rPr sz="1200" i="1" spc="-10" dirty="0">
                <a:latin typeface="Times New Roman"/>
                <a:cs typeface="Times New Roman"/>
              </a:rPr>
              <a:t>substances</a:t>
            </a:r>
            <a:r>
              <a:rPr sz="1200" spc="-10" dirty="0">
                <a:latin typeface="Times New Roman"/>
                <a:cs typeface="Times New Roman"/>
              </a:rPr>
              <a:t>, where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constant-volume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constant-pressure </a:t>
            </a:r>
            <a:r>
              <a:rPr sz="1200" spc="-25" dirty="0">
                <a:latin typeface="Times New Roman"/>
                <a:cs typeface="Times New Roman"/>
              </a:rPr>
              <a:t>specific </a:t>
            </a:r>
            <a:r>
              <a:rPr sz="1200" spc="-5" dirty="0">
                <a:latin typeface="Times New Roman"/>
                <a:cs typeface="Times New Roman"/>
              </a:rPr>
              <a:t>heats are </a:t>
            </a:r>
            <a:r>
              <a:rPr sz="1200" spc="-15" dirty="0">
                <a:latin typeface="Times New Roman"/>
                <a:cs typeface="Times New Roman"/>
              </a:rPr>
              <a:t>identical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i="1" spc="-5" dirty="0">
                <a:latin typeface="Times New Roman"/>
                <a:cs typeface="Times New Roman"/>
              </a:rPr>
              <a:t>incompressible </a:t>
            </a:r>
            <a:r>
              <a:rPr sz="1200" i="1" spc="-10" dirty="0">
                <a:latin typeface="Times New Roman"/>
                <a:cs typeface="Times New Roman"/>
              </a:rPr>
              <a:t>substances</a:t>
            </a:r>
            <a:r>
              <a:rPr sz="1200" spc="-10" dirty="0">
                <a:latin typeface="Times New Roman"/>
                <a:cs typeface="Times New Roman"/>
              </a:rPr>
              <a:t>.  </a:t>
            </a:r>
            <a:r>
              <a:rPr sz="1200" spc="-5" dirty="0">
                <a:latin typeface="Times New Roman"/>
                <a:cs typeface="Times New Roman"/>
              </a:rPr>
              <a:t>Therefore,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15" dirty="0">
                <a:latin typeface="Times New Roman"/>
                <a:cs typeface="Times New Roman"/>
              </a:rPr>
              <a:t>solids and </a:t>
            </a:r>
            <a:r>
              <a:rPr sz="1200" spc="-20" dirty="0">
                <a:latin typeface="Times New Roman"/>
                <a:cs typeface="Times New Roman"/>
              </a:rPr>
              <a:t>liquids </a:t>
            </a:r>
            <a:r>
              <a:rPr sz="1200" spc="-5" dirty="0">
                <a:latin typeface="Times New Roman"/>
                <a:cs typeface="Times New Roman"/>
              </a:rPr>
              <a:t>we </a:t>
            </a:r>
            <a:r>
              <a:rPr sz="1200" spc="-15" dirty="0">
                <a:latin typeface="Times New Roman"/>
                <a:cs typeface="Times New Roman"/>
              </a:rPr>
              <a:t>have; </a:t>
            </a:r>
            <a:r>
              <a:rPr sz="1200" b="1" i="1" spc="-10" dirty="0">
                <a:latin typeface="Times New Roman"/>
                <a:cs typeface="Times New Roman"/>
              </a:rPr>
              <a:t>C</a:t>
            </a:r>
            <a:r>
              <a:rPr sz="1200" b="1" i="1" spc="-15" baseline="-10416" dirty="0">
                <a:latin typeface="Times New Roman"/>
                <a:cs typeface="Times New Roman"/>
              </a:rPr>
              <a:t>p</a:t>
            </a:r>
            <a:r>
              <a:rPr sz="1200" b="1" spc="-10" dirty="0">
                <a:latin typeface="Times New Roman"/>
                <a:cs typeface="Times New Roman"/>
              </a:rPr>
              <a:t>≈</a:t>
            </a:r>
            <a:r>
              <a:rPr sz="1200" b="1" i="1" spc="-10" dirty="0">
                <a:latin typeface="Times New Roman"/>
                <a:cs typeface="Times New Roman"/>
              </a:rPr>
              <a:t>C</a:t>
            </a:r>
            <a:r>
              <a:rPr sz="1200" b="1" i="1" spc="-15" baseline="-10416" dirty="0">
                <a:latin typeface="Times New Roman"/>
                <a:cs typeface="Times New Roman"/>
              </a:rPr>
              <a:t>v</a:t>
            </a:r>
            <a:r>
              <a:rPr sz="1200" b="1" spc="-10" dirty="0">
                <a:latin typeface="Times New Roman"/>
                <a:cs typeface="Times New Roman"/>
              </a:rPr>
              <a:t>≈</a:t>
            </a:r>
            <a:r>
              <a:rPr sz="1200" b="1" i="1" spc="-10" dirty="0">
                <a:latin typeface="Times New Roman"/>
                <a:cs typeface="Times New Roman"/>
              </a:rPr>
              <a:t>C</a:t>
            </a:r>
            <a:r>
              <a:rPr sz="1200" spc="-10" dirty="0">
                <a:latin typeface="Times New Roman"/>
                <a:cs typeface="Times New Roman"/>
              </a:rPr>
              <a:t>, where </a:t>
            </a:r>
            <a:r>
              <a:rPr sz="1200" b="1" i="1" spc="-5" dirty="0">
                <a:latin typeface="Times New Roman"/>
                <a:cs typeface="Times New Roman"/>
              </a:rPr>
              <a:t>C </a:t>
            </a:r>
            <a:r>
              <a:rPr sz="1200" spc="-5" dirty="0">
                <a:latin typeface="Times New Roman"/>
                <a:cs typeface="Times New Roman"/>
              </a:rPr>
              <a:t>represents </a:t>
            </a:r>
            <a:r>
              <a:rPr sz="1200" i="1" dirty="0">
                <a:latin typeface="Times New Roman"/>
                <a:cs typeface="Times New Roman"/>
              </a:rPr>
              <a:t>specific </a:t>
            </a:r>
            <a:r>
              <a:rPr sz="1200" i="1" spc="-5" dirty="0">
                <a:latin typeface="Times New Roman"/>
                <a:cs typeface="Times New Roman"/>
              </a:rPr>
              <a:t>heat of the  incompressible substances. </a:t>
            </a:r>
            <a:r>
              <a:rPr sz="1200" spc="-5" dirty="0">
                <a:latin typeface="Times New Roman"/>
                <a:cs typeface="Times New Roman"/>
              </a:rPr>
              <a:t>Therefore, the </a:t>
            </a:r>
            <a:r>
              <a:rPr sz="1200" spc="-15" dirty="0">
                <a:latin typeface="Times New Roman"/>
                <a:cs typeface="Times New Roman"/>
              </a:rPr>
              <a:t>change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internal energy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i="1" spc="-5" dirty="0">
                <a:latin typeface="Times New Roman"/>
                <a:cs typeface="Times New Roman"/>
              </a:rPr>
              <a:t>solids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i="1" spc="-5" dirty="0">
                <a:latin typeface="Times New Roman"/>
                <a:cs typeface="Times New Roman"/>
              </a:rPr>
              <a:t>liquids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 </a:t>
            </a:r>
            <a:r>
              <a:rPr sz="1200" spc="-10" dirty="0">
                <a:latin typeface="Times New Roman"/>
                <a:cs typeface="Times New Roman"/>
              </a:rPr>
              <a:t>expressed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  <a:p>
            <a:pPr marL="557530">
              <a:lnSpc>
                <a:spcPts val="1500"/>
              </a:lnSpc>
              <a:tabLst>
                <a:tab pos="1642745" algn="l"/>
                <a:tab pos="2181860" algn="l"/>
              </a:tabLst>
            </a:pPr>
            <a:r>
              <a:rPr sz="1250" spc="30" dirty="0">
                <a:latin typeface="Symbol"/>
                <a:cs typeface="Symbol"/>
              </a:rPr>
              <a:t></a:t>
            </a:r>
            <a:r>
              <a:rPr sz="1250" i="1" spc="30" dirty="0">
                <a:latin typeface="Times New Roman"/>
                <a:cs typeface="Times New Roman"/>
              </a:rPr>
              <a:t>U </a:t>
            </a:r>
            <a:r>
              <a:rPr sz="1250" spc="15" dirty="0">
                <a:latin typeface="Symbol"/>
                <a:cs typeface="Symbol"/>
              </a:rPr>
              <a:t>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i="1" spc="20" dirty="0">
                <a:latin typeface="Times New Roman"/>
                <a:cs typeface="Times New Roman"/>
              </a:rPr>
              <a:t>m</a:t>
            </a:r>
            <a:r>
              <a:rPr sz="1250" i="1" spc="65" dirty="0">
                <a:latin typeface="Times New Roman"/>
                <a:cs typeface="Times New Roman"/>
              </a:rPr>
              <a:t> </a:t>
            </a:r>
            <a:r>
              <a:rPr sz="1250" i="1" spc="15" dirty="0">
                <a:latin typeface="Times New Roman"/>
                <a:cs typeface="Times New Roman"/>
              </a:rPr>
              <a:t>C</a:t>
            </a:r>
            <a:r>
              <a:rPr sz="1250" i="1" spc="-10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Symbol"/>
                <a:cs typeface="Symbol"/>
              </a:rPr>
              <a:t></a:t>
            </a:r>
            <a:r>
              <a:rPr sz="1250" i="1" spc="30" dirty="0">
                <a:latin typeface="Times New Roman"/>
                <a:cs typeface="Times New Roman"/>
              </a:rPr>
              <a:t>T	</a:t>
            </a:r>
            <a:r>
              <a:rPr sz="1250" spc="60" dirty="0">
                <a:latin typeface="Times New Roman"/>
                <a:cs typeface="Times New Roman"/>
              </a:rPr>
              <a:t>(</a:t>
            </a:r>
            <a:r>
              <a:rPr sz="1250" i="1" spc="60" dirty="0">
                <a:latin typeface="Times New Roman"/>
                <a:cs typeface="Times New Roman"/>
              </a:rPr>
              <a:t>J</a:t>
            </a:r>
            <a:r>
              <a:rPr sz="1250" i="1" spc="-140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)	</a:t>
            </a:r>
            <a:r>
              <a:rPr sz="1250" spc="25" dirty="0">
                <a:latin typeface="MT Extra"/>
                <a:cs typeface="MT Extra"/>
              </a:rPr>
              <a:t></a:t>
            </a:r>
            <a:r>
              <a:rPr sz="1250" spc="-200" dirty="0">
                <a:latin typeface="Times New Roman"/>
                <a:cs typeface="Times New Roman"/>
              </a:rPr>
              <a:t> </a:t>
            </a:r>
            <a:r>
              <a:rPr sz="1250" spc="-15" dirty="0">
                <a:latin typeface="Times New Roman"/>
                <a:cs typeface="Times New Roman"/>
              </a:rPr>
              <a:t>(1.3)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236" y="463804"/>
            <a:ext cx="9664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4974" y="463804"/>
            <a:ext cx="17735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7320" y="7508240"/>
            <a:ext cx="1679447" cy="1642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6776" y="1177544"/>
            <a:ext cx="1560576" cy="658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80379" y="2009140"/>
            <a:ext cx="1312545" cy="3257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20040" marR="5080" indent="-307975">
              <a:lnSpc>
                <a:spcPts val="1150"/>
              </a:lnSpc>
              <a:spcBef>
                <a:spcPts val="185"/>
              </a:spcBef>
            </a:pPr>
            <a:r>
              <a:rPr sz="1000" b="1" i="1" dirty="0">
                <a:latin typeface="Times New Roman"/>
                <a:cs typeface="Times New Roman"/>
              </a:rPr>
              <a:t>Fig.(1.17) </a:t>
            </a:r>
            <a:r>
              <a:rPr sz="1000" b="1" i="1" spc="-5" dirty="0">
                <a:latin typeface="Times New Roman"/>
                <a:cs typeface="Times New Roman"/>
              </a:rPr>
              <a:t>Schematic</a:t>
            </a:r>
            <a:r>
              <a:rPr sz="1000" b="1" i="1" spc="-65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for  Example-1.5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0936" y="7008368"/>
            <a:ext cx="4572000" cy="2971800"/>
          </a:xfrm>
          <a:custGeom>
            <a:avLst/>
            <a:gdLst/>
            <a:ahLst/>
            <a:cxnLst/>
            <a:rect l="l" t="t" r="r" b="b"/>
            <a:pathLst>
              <a:path w="4572000" h="2971800">
                <a:moveTo>
                  <a:pt x="0" y="2971799"/>
                </a:moveTo>
                <a:lnTo>
                  <a:pt x="4572000" y="2971799"/>
                </a:lnTo>
                <a:lnTo>
                  <a:pt x="4572000" y="0"/>
                </a:lnTo>
                <a:lnTo>
                  <a:pt x="0" y="0"/>
                </a:lnTo>
                <a:lnTo>
                  <a:pt x="0" y="2971799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0136" y="6983476"/>
            <a:ext cx="4694555" cy="297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algn="just">
              <a:lnSpc>
                <a:spcPts val="1515"/>
              </a:lnSpc>
              <a:spcBef>
                <a:spcPts val="95"/>
              </a:spcBef>
            </a:pPr>
            <a:r>
              <a:rPr sz="1300" b="1" i="1" dirty="0">
                <a:latin typeface="Times New Roman"/>
                <a:cs typeface="Times New Roman"/>
              </a:rPr>
              <a:t>1.2.3-</a:t>
            </a:r>
            <a:r>
              <a:rPr sz="1300" b="1" i="1" spc="5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Radiation</a:t>
            </a:r>
            <a:endParaRPr sz="1300">
              <a:latin typeface="Times New Roman"/>
              <a:cs typeface="Times New Roman"/>
            </a:endParaRPr>
          </a:p>
          <a:p>
            <a:pPr marL="50800" marR="55880" indent="198120" algn="just">
              <a:lnSpc>
                <a:spcPct val="95800"/>
              </a:lnSpc>
              <a:spcBef>
                <a:spcPts val="15"/>
              </a:spcBef>
            </a:pPr>
            <a:r>
              <a:rPr sz="1200" b="1" spc="-5" dirty="0">
                <a:latin typeface="Times New Roman"/>
                <a:cs typeface="Times New Roman"/>
              </a:rPr>
              <a:t>Radiation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energy emitted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a body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form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i="1" spc="-5" dirty="0">
                <a:latin typeface="Times New Roman"/>
                <a:cs typeface="Times New Roman"/>
              </a:rPr>
              <a:t>electromagnetic </a:t>
            </a:r>
            <a:r>
              <a:rPr sz="1200" i="1" spc="-15" dirty="0">
                <a:latin typeface="Times New Roman"/>
                <a:cs typeface="Times New Roman"/>
              </a:rPr>
              <a:t>waves </a:t>
            </a:r>
            <a:r>
              <a:rPr sz="1200" spc="-5" dirty="0">
                <a:latin typeface="Times New Roman"/>
                <a:cs typeface="Times New Roman"/>
              </a:rPr>
              <a:t>as a </a:t>
            </a:r>
            <a:r>
              <a:rPr sz="1200" spc="-10" dirty="0">
                <a:latin typeface="Times New Roman"/>
                <a:cs typeface="Times New Roman"/>
              </a:rPr>
              <a:t>result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changes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electronic  configurations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 atoms </a:t>
            </a:r>
            <a:r>
              <a:rPr sz="1200" spc="5" dirty="0">
                <a:latin typeface="Times New Roman"/>
                <a:cs typeface="Times New Roman"/>
              </a:rPr>
              <a:t>or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molecules. </a:t>
            </a:r>
            <a:r>
              <a:rPr sz="1200" spc="-25" dirty="0">
                <a:latin typeface="Times New Roman"/>
                <a:cs typeface="Times New Roman"/>
              </a:rPr>
              <a:t>Unlike </a:t>
            </a:r>
            <a:r>
              <a:rPr sz="1200" spc="-5" dirty="0">
                <a:latin typeface="Times New Roman"/>
                <a:cs typeface="Times New Roman"/>
              </a:rPr>
              <a:t>conduction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10" dirty="0">
                <a:latin typeface="Times New Roman"/>
                <a:cs typeface="Times New Roman"/>
              </a:rPr>
              <a:t>convection,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transfer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10" dirty="0">
                <a:latin typeface="Times New Roman"/>
                <a:cs typeface="Times New Roman"/>
              </a:rPr>
              <a:t>radiation </a:t>
            </a:r>
            <a:r>
              <a:rPr sz="1200" dirty="0">
                <a:latin typeface="Times New Roman"/>
                <a:cs typeface="Times New Roman"/>
              </a:rPr>
              <a:t>does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-10" dirty="0">
                <a:latin typeface="Times New Roman"/>
                <a:cs typeface="Times New Roman"/>
              </a:rPr>
              <a:t>require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presence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i="1" spc="-5" dirty="0">
                <a:latin typeface="Times New Roman"/>
                <a:cs typeface="Times New Roman"/>
              </a:rPr>
              <a:t>a material medium to take place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Fig.(1.18). </a:t>
            </a:r>
            <a:r>
              <a:rPr sz="1200" dirty="0">
                <a:latin typeface="Times New Roman"/>
                <a:cs typeface="Times New Roman"/>
              </a:rPr>
              <a:t>In  </a:t>
            </a:r>
            <a:r>
              <a:rPr sz="1200" spc="-10" dirty="0">
                <a:latin typeface="Times New Roman"/>
                <a:cs typeface="Times New Roman"/>
              </a:rPr>
              <a:t>fact, energy transfer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10" dirty="0">
                <a:latin typeface="Times New Roman"/>
                <a:cs typeface="Times New Roman"/>
              </a:rPr>
              <a:t>radiation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faster </a:t>
            </a:r>
            <a:r>
              <a:rPr sz="1200" spc="-5" dirty="0">
                <a:latin typeface="Times New Roman"/>
                <a:cs typeface="Times New Roman"/>
              </a:rPr>
              <a:t>than </a:t>
            </a:r>
            <a:r>
              <a:rPr sz="1200" spc="-25" dirty="0">
                <a:latin typeface="Times New Roman"/>
                <a:cs typeface="Times New Roman"/>
              </a:rPr>
              <a:t>it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conduction </a:t>
            </a:r>
            <a:r>
              <a:rPr sz="1200" spc="5" dirty="0">
                <a:latin typeface="Times New Roman"/>
                <a:cs typeface="Times New Roman"/>
              </a:rPr>
              <a:t>or  </a:t>
            </a:r>
            <a:r>
              <a:rPr sz="1200" spc="-5" dirty="0">
                <a:latin typeface="Times New Roman"/>
                <a:cs typeface="Times New Roman"/>
              </a:rPr>
              <a:t>convection </a:t>
            </a:r>
            <a:r>
              <a:rPr sz="1200" spc="-20" dirty="0">
                <a:latin typeface="Times New Roman"/>
                <a:cs typeface="Times New Roman"/>
              </a:rPr>
              <a:t>since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it </a:t>
            </a:r>
            <a:r>
              <a:rPr sz="1200" spc="-10" dirty="0">
                <a:latin typeface="Times New Roman"/>
                <a:cs typeface="Times New Roman"/>
              </a:rPr>
              <a:t>transfers </a:t>
            </a:r>
            <a:r>
              <a:rPr sz="1200" i="1" spc="-5" dirty="0">
                <a:latin typeface="Times New Roman"/>
                <a:cs typeface="Times New Roman"/>
              </a:rPr>
              <a:t>at the speed of light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30" dirty="0">
                <a:latin typeface="Times New Roman"/>
                <a:cs typeface="Times New Roman"/>
              </a:rPr>
              <a:t>All </a:t>
            </a:r>
            <a:r>
              <a:rPr sz="1200" spc="-10" dirty="0">
                <a:latin typeface="Times New Roman"/>
                <a:cs typeface="Times New Roman"/>
              </a:rPr>
              <a:t>bodies </a:t>
            </a:r>
            <a:r>
              <a:rPr sz="1200" spc="-5" dirty="0">
                <a:latin typeface="Times New Roman"/>
                <a:cs typeface="Times New Roman"/>
              </a:rPr>
              <a:t>at a  temperature </a:t>
            </a:r>
            <a:r>
              <a:rPr sz="1200" spc="-10" dirty="0">
                <a:latin typeface="Times New Roman"/>
                <a:cs typeface="Times New Roman"/>
              </a:rPr>
              <a:t>above absolute </a:t>
            </a:r>
            <a:r>
              <a:rPr sz="1200" spc="-5" dirty="0">
                <a:latin typeface="Times New Roman"/>
                <a:cs typeface="Times New Roman"/>
              </a:rPr>
              <a:t>zero </a:t>
            </a:r>
            <a:r>
              <a:rPr sz="1200" spc="-25" dirty="0">
                <a:latin typeface="Times New Roman"/>
                <a:cs typeface="Times New Roman"/>
              </a:rPr>
              <a:t>emit </a:t>
            </a:r>
            <a:r>
              <a:rPr sz="1200" spc="-10" dirty="0">
                <a:latin typeface="Times New Roman"/>
                <a:cs typeface="Times New Roman"/>
              </a:rPr>
              <a:t>thermal </a:t>
            </a:r>
            <a:r>
              <a:rPr sz="1200" spc="-15" dirty="0">
                <a:latin typeface="Times New Roman"/>
                <a:cs typeface="Times New Roman"/>
              </a:rPr>
              <a:t>radiation, </a:t>
            </a: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maximum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10" dirty="0">
                <a:latin typeface="Times New Roman"/>
                <a:cs typeface="Times New Roman"/>
              </a:rPr>
              <a:t>radiation </a:t>
            </a:r>
            <a:r>
              <a:rPr sz="1200" spc="-5" dirty="0">
                <a:latin typeface="Times New Roman"/>
                <a:cs typeface="Times New Roman"/>
              </a:rPr>
              <a:t>that 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10" dirty="0">
                <a:latin typeface="Times New Roman"/>
                <a:cs typeface="Times New Roman"/>
              </a:rPr>
              <a:t>emitted </a:t>
            </a:r>
            <a:r>
              <a:rPr sz="1200" spc="-5" dirty="0">
                <a:latin typeface="Times New Roman"/>
                <a:cs typeface="Times New Roman"/>
              </a:rPr>
              <a:t>from a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at an  </a:t>
            </a:r>
            <a:r>
              <a:rPr sz="1200" spc="-10" dirty="0">
                <a:latin typeface="Times New Roman"/>
                <a:cs typeface="Times New Roman"/>
              </a:rPr>
              <a:t>absolute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i="1" baseline="-10416" dirty="0">
                <a:latin typeface="Times New Roman"/>
                <a:cs typeface="Times New Roman"/>
              </a:rPr>
              <a:t>1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b="1" i="1" spc="-5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)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another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at an </a:t>
            </a:r>
            <a:r>
              <a:rPr sz="1200" spc="-10" dirty="0">
                <a:latin typeface="Times New Roman"/>
                <a:cs typeface="Times New Roman"/>
              </a:rPr>
              <a:t>absolute 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i="1" baseline="-10416" dirty="0">
                <a:latin typeface="Times New Roman"/>
                <a:cs typeface="Times New Roman"/>
              </a:rPr>
              <a:t>2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given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Stefan–Boltzmann </a:t>
            </a:r>
            <a:r>
              <a:rPr sz="1200" b="1" spc="-10" dirty="0">
                <a:latin typeface="Times New Roman"/>
                <a:cs typeface="Times New Roman"/>
              </a:rPr>
              <a:t>law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  <a:p>
            <a:pPr marR="431165" algn="ctr">
              <a:lnSpc>
                <a:spcPts val="1335"/>
              </a:lnSpc>
              <a:spcBef>
                <a:spcPts val="204"/>
              </a:spcBef>
              <a:tabLst>
                <a:tab pos="484505" algn="l"/>
                <a:tab pos="2035810" algn="l"/>
                <a:tab pos="2623820" algn="l"/>
              </a:tabLst>
            </a:pPr>
            <a:r>
              <a:rPr sz="1350" i="1" spc="-5" dirty="0">
                <a:latin typeface="Times New Roman"/>
                <a:cs typeface="Times New Roman"/>
              </a:rPr>
              <a:t>Q	</a:t>
            </a: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</a:t>
            </a:r>
            <a:r>
              <a:rPr sz="1400" i="1" spc="-815" dirty="0">
                <a:latin typeface="Verdana"/>
                <a:cs typeface="Verdana"/>
              </a:rPr>
              <a:t></a:t>
            </a:r>
            <a:r>
              <a:rPr sz="1400" i="1" spc="114" dirty="0">
                <a:latin typeface="Verdana"/>
                <a:cs typeface="Verdana"/>
              </a:rPr>
              <a:t> </a:t>
            </a:r>
            <a:r>
              <a:rPr sz="1400" i="1" spc="-590" dirty="0">
                <a:latin typeface="Verdana"/>
                <a:cs typeface="Verdana"/>
              </a:rPr>
              <a:t></a:t>
            </a:r>
            <a:r>
              <a:rPr sz="1400" i="1" spc="20" dirty="0">
                <a:latin typeface="Verdana"/>
                <a:cs typeface="Verdana"/>
              </a:rPr>
              <a:t> </a:t>
            </a:r>
            <a:r>
              <a:rPr sz="1350" i="1" spc="-5" dirty="0">
                <a:latin typeface="Times New Roman"/>
                <a:cs typeface="Times New Roman"/>
              </a:rPr>
              <a:t>A  </a:t>
            </a:r>
            <a:r>
              <a:rPr sz="1350" spc="-25" dirty="0">
                <a:latin typeface="Times New Roman"/>
                <a:cs typeface="Times New Roman"/>
              </a:rPr>
              <a:t>(</a:t>
            </a:r>
            <a:r>
              <a:rPr sz="1350" i="1" spc="-25" dirty="0">
                <a:latin typeface="Times New Roman"/>
                <a:cs typeface="Times New Roman"/>
              </a:rPr>
              <a:t>T </a:t>
            </a:r>
            <a:r>
              <a:rPr sz="1125" spc="22" baseline="51851" dirty="0">
                <a:latin typeface="Times New Roman"/>
                <a:cs typeface="Times New Roman"/>
              </a:rPr>
              <a:t>4 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-5" dirty="0">
                <a:latin typeface="Times New Roman"/>
                <a:cs typeface="Times New Roman"/>
              </a:rPr>
              <a:t> </a:t>
            </a:r>
            <a:r>
              <a:rPr sz="1350" i="1" spc="-5" dirty="0">
                <a:latin typeface="Times New Roman"/>
                <a:cs typeface="Times New Roman"/>
              </a:rPr>
              <a:t>T</a:t>
            </a:r>
            <a:r>
              <a:rPr sz="1350" i="1" spc="25" dirty="0">
                <a:latin typeface="Times New Roman"/>
                <a:cs typeface="Times New Roman"/>
              </a:rPr>
              <a:t> </a:t>
            </a:r>
            <a:r>
              <a:rPr sz="1125" spc="22" baseline="51851" dirty="0">
                <a:latin typeface="Times New Roman"/>
                <a:cs typeface="Times New Roman"/>
              </a:rPr>
              <a:t>4</a:t>
            </a:r>
            <a:r>
              <a:rPr sz="1125" spc="-37" baseline="51851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)	</a:t>
            </a:r>
            <a:r>
              <a:rPr sz="1350" spc="-65" dirty="0">
                <a:latin typeface="Times New Roman"/>
                <a:cs typeface="Times New Roman"/>
              </a:rPr>
              <a:t>(</a:t>
            </a:r>
            <a:r>
              <a:rPr sz="1350" i="1" spc="-65" dirty="0">
                <a:latin typeface="Times New Roman"/>
                <a:cs typeface="Times New Roman"/>
              </a:rPr>
              <a:t>W</a:t>
            </a:r>
            <a:r>
              <a:rPr sz="1350" i="1" spc="-165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)	</a:t>
            </a:r>
            <a:r>
              <a:rPr sz="1350" spc="-20" dirty="0">
                <a:latin typeface="MT Extra"/>
                <a:cs typeface="MT Extra"/>
              </a:rPr>
              <a:t></a:t>
            </a:r>
            <a:r>
              <a:rPr sz="1350" spc="-20" dirty="0">
                <a:latin typeface="Times New Roman"/>
                <a:cs typeface="Times New Roman"/>
              </a:rPr>
              <a:t>(1.14)</a:t>
            </a:r>
            <a:endParaRPr sz="1350">
              <a:latin typeface="Times New Roman"/>
              <a:cs typeface="Times New Roman"/>
            </a:endParaRPr>
          </a:p>
          <a:p>
            <a:pPr marL="647700">
              <a:lnSpc>
                <a:spcPts val="555"/>
              </a:lnSpc>
              <a:tabLst>
                <a:tab pos="1221105" algn="l"/>
                <a:tab pos="1556385" algn="l"/>
                <a:tab pos="1802764" algn="l"/>
                <a:tab pos="2162810" algn="l"/>
              </a:tabLst>
            </a:pPr>
            <a:r>
              <a:rPr sz="750" i="1" spc="15" dirty="0">
                <a:latin typeface="Times New Roman"/>
                <a:cs typeface="Times New Roman"/>
              </a:rPr>
              <a:t>rad</a:t>
            </a:r>
            <a:r>
              <a:rPr sz="750" spc="15" dirty="0">
                <a:latin typeface="Times New Roman"/>
                <a:cs typeface="Times New Roman"/>
              </a:rPr>
              <a:t>.</a:t>
            </a:r>
            <a:r>
              <a:rPr sz="825" spc="22" baseline="-20202" dirty="0">
                <a:latin typeface="Times New Roman"/>
                <a:cs typeface="Times New Roman"/>
              </a:rPr>
              <a:t>max	</a:t>
            </a:r>
            <a:r>
              <a:rPr sz="750" spc="15" dirty="0">
                <a:latin typeface="Times New Roman"/>
                <a:cs typeface="Times New Roman"/>
              </a:rPr>
              <a:t>1	</a:t>
            </a:r>
            <a:r>
              <a:rPr sz="750" i="1" spc="5" dirty="0">
                <a:latin typeface="Times New Roman"/>
                <a:cs typeface="Times New Roman"/>
              </a:rPr>
              <a:t>s</a:t>
            </a:r>
            <a:r>
              <a:rPr sz="750" spc="5" dirty="0">
                <a:latin typeface="Times New Roman"/>
                <a:cs typeface="Times New Roman"/>
              </a:rPr>
              <a:t>1	</a:t>
            </a:r>
            <a:r>
              <a:rPr sz="750" spc="15" dirty="0">
                <a:latin typeface="Times New Roman"/>
                <a:cs typeface="Times New Roman"/>
              </a:rPr>
              <a:t>1	2</a:t>
            </a:r>
            <a:endParaRPr sz="750">
              <a:latin typeface="Times New Roman"/>
              <a:cs typeface="Times New Roman"/>
            </a:endParaRPr>
          </a:p>
          <a:p>
            <a:pPr marL="50800" marR="58419" algn="just">
              <a:lnSpc>
                <a:spcPct val="95800"/>
              </a:lnSpc>
              <a:spcBef>
                <a:spcPts val="270"/>
              </a:spcBef>
            </a:pP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b="1" i="1" spc="-5" dirty="0">
                <a:latin typeface="Times New Roman"/>
                <a:cs typeface="Times New Roman"/>
              </a:rPr>
              <a:t>σ = </a:t>
            </a:r>
            <a:r>
              <a:rPr sz="1200" b="1" i="1" dirty="0">
                <a:latin typeface="Times New Roman"/>
                <a:cs typeface="Times New Roman"/>
              </a:rPr>
              <a:t>5.67 </a:t>
            </a:r>
            <a:r>
              <a:rPr sz="1200" b="1" i="1" spc="-5" dirty="0">
                <a:latin typeface="Times New Roman"/>
                <a:cs typeface="Times New Roman"/>
              </a:rPr>
              <a:t>×10</a:t>
            </a:r>
            <a:r>
              <a:rPr sz="1200" b="1" i="1" spc="-7" baseline="38194" dirty="0">
                <a:latin typeface="Times New Roman"/>
                <a:cs typeface="Times New Roman"/>
              </a:rPr>
              <a:t>-8 </a:t>
            </a:r>
            <a:r>
              <a:rPr sz="1200" b="1" i="1" dirty="0">
                <a:latin typeface="Times New Roman"/>
                <a:cs typeface="Times New Roman"/>
              </a:rPr>
              <a:t>(W/m</a:t>
            </a:r>
            <a:r>
              <a:rPr sz="1200" b="1" i="1" baseline="38194" dirty="0">
                <a:latin typeface="Times New Roman"/>
                <a:cs typeface="Times New Roman"/>
              </a:rPr>
              <a:t>2 </a:t>
            </a:r>
            <a:r>
              <a:rPr sz="1200" b="1" i="1" spc="-5" dirty="0">
                <a:latin typeface="Times New Roman"/>
                <a:cs typeface="Times New Roman"/>
              </a:rPr>
              <a:t>· </a:t>
            </a:r>
            <a:r>
              <a:rPr sz="1200" b="1" i="1" spc="-10" dirty="0">
                <a:latin typeface="Times New Roman"/>
                <a:cs typeface="Times New Roman"/>
              </a:rPr>
              <a:t>K° </a:t>
            </a:r>
            <a:r>
              <a:rPr sz="1200" b="1" i="1" baseline="38194" dirty="0">
                <a:latin typeface="Times New Roman"/>
                <a:cs typeface="Times New Roman"/>
              </a:rPr>
              <a:t>4</a:t>
            </a:r>
            <a:r>
              <a:rPr sz="1200" b="1" i="1" dirty="0">
                <a:latin typeface="Times New Roman"/>
                <a:cs typeface="Times New Roman"/>
              </a:rPr>
              <a:t>)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dirty="0">
                <a:latin typeface="Times New Roman"/>
                <a:cs typeface="Times New Roman"/>
              </a:rPr>
              <a:t>Stefan–Boltzmann </a:t>
            </a:r>
            <a:r>
              <a:rPr sz="1200" i="1" spc="-5" dirty="0">
                <a:latin typeface="Times New Roman"/>
                <a:cs typeface="Times New Roman"/>
              </a:rPr>
              <a:t>constant</a:t>
            </a:r>
            <a:r>
              <a:rPr sz="1200" spc="-5" dirty="0">
                <a:latin typeface="Times New Roman"/>
                <a:cs typeface="Times New Roman"/>
              </a:rPr>
              <a:t>,  </a:t>
            </a:r>
            <a:r>
              <a:rPr sz="1200" spc="-25" dirty="0">
                <a:latin typeface="Times New Roman"/>
                <a:cs typeface="Times New Roman"/>
              </a:rPr>
              <a:t>while </a:t>
            </a:r>
            <a:r>
              <a:rPr sz="1200" b="1" i="1" dirty="0">
                <a:latin typeface="Times New Roman"/>
                <a:cs typeface="Times New Roman"/>
              </a:rPr>
              <a:t>ε</a:t>
            </a:r>
            <a:r>
              <a:rPr sz="1200" b="1" i="1" baseline="-10416" dirty="0">
                <a:latin typeface="Times New Roman"/>
                <a:cs typeface="Times New Roman"/>
              </a:rPr>
              <a:t>1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10" dirty="0">
                <a:latin typeface="Times New Roman"/>
                <a:cs typeface="Times New Roman"/>
              </a:rPr>
              <a:t>A</a:t>
            </a:r>
            <a:r>
              <a:rPr sz="1200" b="1" i="1" spc="-15" baseline="-10416" dirty="0">
                <a:latin typeface="Times New Roman"/>
                <a:cs typeface="Times New Roman"/>
              </a:rPr>
              <a:t>s1 </a:t>
            </a:r>
            <a:r>
              <a:rPr sz="1200" spc="-5" dirty="0">
                <a:latin typeface="Times New Roman"/>
                <a:cs typeface="Times New Roman"/>
              </a:rPr>
              <a:t>are the </a:t>
            </a:r>
            <a:r>
              <a:rPr sz="1200" spc="-25" dirty="0">
                <a:latin typeface="Times New Roman"/>
                <a:cs typeface="Times New Roman"/>
              </a:rPr>
              <a:t>emissivity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area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first </a:t>
            </a:r>
            <a:r>
              <a:rPr sz="1200" spc="-15" dirty="0">
                <a:latin typeface="Times New Roman"/>
                <a:cs typeface="Times New Roman"/>
              </a:rPr>
              <a:t>radiative  body,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respectively.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7291" y="9269476"/>
            <a:ext cx="1627505" cy="4749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065" marR="5080" indent="3175" algn="ctr">
              <a:lnSpc>
                <a:spcPct val="97000"/>
              </a:lnSpc>
              <a:spcBef>
                <a:spcPts val="140"/>
              </a:spcBef>
            </a:pPr>
            <a:r>
              <a:rPr sz="1000" b="1" i="1" dirty="0">
                <a:latin typeface="Times New Roman"/>
                <a:cs typeface="Times New Roman"/>
              </a:rPr>
              <a:t>Fig.(1.18) </a:t>
            </a:r>
            <a:r>
              <a:rPr sz="1000" b="1" i="1" spc="5" dirty="0">
                <a:latin typeface="Times New Roman"/>
                <a:cs typeface="Times New Roman"/>
              </a:rPr>
              <a:t>A </a:t>
            </a:r>
            <a:r>
              <a:rPr sz="1000" b="1" i="1" spc="-10" dirty="0">
                <a:latin typeface="Times New Roman"/>
                <a:cs typeface="Times New Roman"/>
              </a:rPr>
              <a:t>hot </a:t>
            </a:r>
            <a:r>
              <a:rPr sz="1000" b="1" i="1" spc="-5" dirty="0">
                <a:latin typeface="Times New Roman"/>
                <a:cs typeface="Times New Roman"/>
              </a:rPr>
              <a:t>object </a:t>
            </a:r>
            <a:r>
              <a:rPr sz="1000" b="1" i="1" spc="5" dirty="0">
                <a:latin typeface="Times New Roman"/>
                <a:cs typeface="Times New Roman"/>
              </a:rPr>
              <a:t>in </a:t>
            </a:r>
            <a:r>
              <a:rPr sz="1000" b="1" i="1" dirty="0">
                <a:latin typeface="Times New Roman"/>
                <a:cs typeface="Times New Roman"/>
              </a:rPr>
              <a:t>a  vacuum chamber loses </a:t>
            </a:r>
            <a:r>
              <a:rPr sz="1000" b="1" i="1" spc="-5" dirty="0">
                <a:latin typeface="Times New Roman"/>
                <a:cs typeface="Times New Roman"/>
              </a:rPr>
              <a:t>heat</a:t>
            </a:r>
            <a:r>
              <a:rPr sz="1000" b="1" i="1" spc="-105" dirty="0">
                <a:latin typeface="Times New Roman"/>
                <a:cs typeface="Times New Roman"/>
              </a:rPr>
              <a:t> </a:t>
            </a:r>
            <a:r>
              <a:rPr sz="1000" b="1" i="1" spc="-10" dirty="0">
                <a:latin typeface="Times New Roman"/>
                <a:cs typeface="Times New Roman"/>
              </a:rPr>
              <a:t>by  </a:t>
            </a:r>
            <a:r>
              <a:rPr sz="1000" b="1" i="1" dirty="0">
                <a:latin typeface="Times New Roman"/>
                <a:cs typeface="Times New Roman"/>
              </a:rPr>
              <a:t>radiation</a:t>
            </a:r>
            <a:r>
              <a:rPr sz="1000" b="1" i="1" spc="-5" dirty="0">
                <a:latin typeface="Times New Roman"/>
                <a:cs typeface="Times New Roman"/>
              </a:rPr>
              <a:t> only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1791" y="6976109"/>
            <a:ext cx="4831080" cy="0"/>
          </a:xfrm>
          <a:custGeom>
            <a:avLst/>
            <a:gdLst/>
            <a:ahLst/>
            <a:cxnLst/>
            <a:rect l="l" t="t" r="r" b="b"/>
            <a:pathLst>
              <a:path w="4831080">
                <a:moveTo>
                  <a:pt x="0" y="0"/>
                </a:moveTo>
                <a:lnTo>
                  <a:pt x="4831080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9412" y="787400"/>
            <a:ext cx="0" cy="6181090"/>
          </a:xfrm>
          <a:custGeom>
            <a:avLst/>
            <a:gdLst/>
            <a:ahLst/>
            <a:cxnLst/>
            <a:rect l="l" t="t" r="r" b="b"/>
            <a:pathLst>
              <a:path h="6181090">
                <a:moveTo>
                  <a:pt x="0" y="0"/>
                </a:moveTo>
                <a:lnTo>
                  <a:pt x="0" y="618109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791" y="779780"/>
            <a:ext cx="4831080" cy="0"/>
          </a:xfrm>
          <a:custGeom>
            <a:avLst/>
            <a:gdLst/>
            <a:ahLst/>
            <a:cxnLst/>
            <a:rect l="l" t="t" r="r" b="b"/>
            <a:pathLst>
              <a:path w="4831080">
                <a:moveTo>
                  <a:pt x="0" y="0"/>
                </a:moveTo>
                <a:lnTo>
                  <a:pt x="4831080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45252" y="787400"/>
            <a:ext cx="0" cy="6181725"/>
          </a:xfrm>
          <a:custGeom>
            <a:avLst/>
            <a:gdLst/>
            <a:ahLst/>
            <a:cxnLst/>
            <a:rect l="l" t="t" r="r" b="b"/>
            <a:pathLst>
              <a:path h="6181725">
                <a:moveTo>
                  <a:pt x="0" y="0"/>
                </a:moveTo>
                <a:lnTo>
                  <a:pt x="0" y="6181344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9223" y="6945630"/>
            <a:ext cx="4773295" cy="0"/>
          </a:xfrm>
          <a:custGeom>
            <a:avLst/>
            <a:gdLst/>
            <a:ahLst/>
            <a:cxnLst/>
            <a:rect l="l" t="t" r="r" b="b"/>
            <a:pathLst>
              <a:path w="4773295">
                <a:moveTo>
                  <a:pt x="0" y="0"/>
                </a:moveTo>
                <a:lnTo>
                  <a:pt x="4773168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6844" y="815339"/>
            <a:ext cx="0" cy="6122670"/>
          </a:xfrm>
          <a:custGeom>
            <a:avLst/>
            <a:gdLst/>
            <a:ahLst/>
            <a:cxnLst/>
            <a:rect l="l" t="t" r="r" b="b"/>
            <a:pathLst>
              <a:path h="6122670">
                <a:moveTo>
                  <a:pt x="0" y="0"/>
                </a:moveTo>
                <a:lnTo>
                  <a:pt x="0" y="612267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9223" y="808990"/>
            <a:ext cx="4773295" cy="0"/>
          </a:xfrm>
          <a:custGeom>
            <a:avLst/>
            <a:gdLst/>
            <a:ahLst/>
            <a:cxnLst/>
            <a:rect l="l" t="t" r="r" b="b"/>
            <a:pathLst>
              <a:path w="4773295">
                <a:moveTo>
                  <a:pt x="0" y="0"/>
                </a:moveTo>
                <a:lnTo>
                  <a:pt x="4773168" y="0"/>
                </a:lnTo>
              </a:path>
            </a:pathLst>
          </a:custGeom>
          <a:ln w="1270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14771" y="814832"/>
            <a:ext cx="0" cy="6123940"/>
          </a:xfrm>
          <a:custGeom>
            <a:avLst/>
            <a:gdLst/>
            <a:ahLst/>
            <a:cxnLst/>
            <a:rect l="l" t="t" r="r" b="b"/>
            <a:pathLst>
              <a:path h="6123940">
                <a:moveTo>
                  <a:pt x="0" y="0"/>
                </a:moveTo>
                <a:lnTo>
                  <a:pt x="0" y="6123432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9704" y="817880"/>
            <a:ext cx="4724400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9704" y="1619503"/>
            <a:ext cx="4724400" cy="53096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67967" y="1311655"/>
            <a:ext cx="619125" cy="18923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100" b="1" spc="-5" dirty="0">
                <a:latin typeface="Arial Narrow"/>
                <a:cs typeface="Arial Narrow"/>
              </a:rPr>
              <a:t>Fig.(1.17).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11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35024" y="900175"/>
            <a:ext cx="363220" cy="18923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50" b="1" i="1" spc="-20" dirty="0">
                <a:solidFill>
                  <a:srgbClr val="F85487"/>
                </a:solidFill>
                <a:latin typeface="Arial"/>
                <a:cs typeface="Arial"/>
              </a:rPr>
              <a:t>1</a:t>
            </a:r>
            <a:r>
              <a:rPr sz="1200" b="1" i="1" spc="-20" dirty="0">
                <a:solidFill>
                  <a:srgbClr val="F85487"/>
                </a:solidFill>
                <a:latin typeface="Arial"/>
                <a:cs typeface="Arial"/>
              </a:rPr>
              <a:t>.</a:t>
            </a:r>
            <a:r>
              <a:rPr sz="1250" b="1" i="1" spc="-20" dirty="0">
                <a:solidFill>
                  <a:srgbClr val="F85487"/>
                </a:solidFill>
                <a:latin typeface="Arial"/>
                <a:cs typeface="Arial"/>
              </a:rPr>
              <a:t>5</a:t>
            </a:r>
            <a:r>
              <a:rPr sz="1200" b="1" i="1" spc="-20" dirty="0">
                <a:solidFill>
                  <a:srgbClr val="F85487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236" y="463804"/>
            <a:ext cx="62903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528820" algn="l"/>
              </a:tabLst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	</a:t>
            </a: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223" y="3417823"/>
            <a:ext cx="4751832" cy="6425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080" y="3408679"/>
            <a:ext cx="4770120" cy="6443980"/>
          </a:xfrm>
          <a:custGeom>
            <a:avLst/>
            <a:gdLst/>
            <a:ahLst/>
            <a:cxnLst/>
            <a:rect l="l" t="t" r="r" b="b"/>
            <a:pathLst>
              <a:path w="4770120" h="6443980">
                <a:moveTo>
                  <a:pt x="0" y="0"/>
                </a:moveTo>
                <a:lnTo>
                  <a:pt x="4770120" y="0"/>
                </a:lnTo>
                <a:lnTo>
                  <a:pt x="4770120" y="6443472"/>
                </a:lnTo>
                <a:lnTo>
                  <a:pt x="0" y="6443472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0936" y="3234944"/>
            <a:ext cx="4800600" cy="152400"/>
          </a:xfrm>
          <a:custGeom>
            <a:avLst/>
            <a:gdLst/>
            <a:ahLst/>
            <a:cxnLst/>
            <a:rect l="l" t="t" r="r" b="b"/>
            <a:pathLst>
              <a:path w="4800600" h="152400">
                <a:moveTo>
                  <a:pt x="0" y="152400"/>
                </a:moveTo>
                <a:lnTo>
                  <a:pt x="4800600" y="152400"/>
                </a:lnTo>
                <a:lnTo>
                  <a:pt x="4800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A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0080" y="3234944"/>
            <a:ext cx="4770120" cy="165100"/>
          </a:xfrm>
          <a:prstGeom prst="rect">
            <a:avLst/>
          </a:prstGeom>
          <a:solidFill>
            <a:srgbClr val="FFAEC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00" b="1" i="1" dirty="0">
                <a:latin typeface="Times New Roman"/>
                <a:cs typeface="Times New Roman"/>
              </a:rPr>
              <a:t>Table (1.4) </a:t>
            </a:r>
            <a:r>
              <a:rPr sz="1000" b="1" i="1" spc="-5" dirty="0">
                <a:latin typeface="Times New Roman"/>
                <a:cs typeface="Times New Roman"/>
              </a:rPr>
              <a:t>Selected </a:t>
            </a:r>
            <a:r>
              <a:rPr sz="1000" b="1" i="1" dirty="0">
                <a:latin typeface="Times New Roman"/>
                <a:cs typeface="Times New Roman"/>
              </a:rPr>
              <a:t>Conversion</a:t>
            </a:r>
            <a:r>
              <a:rPr sz="1000" b="1" i="1" spc="-5" dirty="0">
                <a:latin typeface="Times New Roman"/>
                <a:cs typeface="Times New Roman"/>
              </a:rPr>
              <a:t> Factors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12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0936" y="836167"/>
            <a:ext cx="6310630" cy="2170430"/>
          </a:xfrm>
          <a:prstGeom prst="rect">
            <a:avLst/>
          </a:prstGeom>
          <a:solidFill>
            <a:srgbClr val="FAF6FF"/>
          </a:solidFill>
        </p:spPr>
        <p:txBody>
          <a:bodyPr vert="horz" wrap="square" lIns="0" tIns="0" rIns="0" bIns="0" rtlCol="0">
            <a:spAutoFit/>
          </a:bodyPr>
          <a:lstStyle/>
          <a:p>
            <a:pPr marR="12065" algn="just">
              <a:lnSpc>
                <a:spcPts val="1415"/>
              </a:lnSpc>
            </a:pPr>
            <a:r>
              <a:rPr sz="1300" b="1" i="1" dirty="0">
                <a:latin typeface="Times New Roman"/>
                <a:cs typeface="Times New Roman"/>
              </a:rPr>
              <a:t>1.3- </a:t>
            </a:r>
            <a:r>
              <a:rPr sz="1300" b="1" i="1" spc="-10" dirty="0">
                <a:latin typeface="Times New Roman"/>
                <a:cs typeface="Times New Roman"/>
              </a:rPr>
              <a:t>Units </a:t>
            </a:r>
            <a:r>
              <a:rPr sz="1300" b="1" i="1" spc="-5" dirty="0">
                <a:latin typeface="Times New Roman"/>
                <a:cs typeface="Times New Roman"/>
              </a:rPr>
              <a:t>and Conversion</a:t>
            </a:r>
            <a:r>
              <a:rPr sz="1300" b="1" i="1" spc="50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Factors</a:t>
            </a:r>
            <a:endParaRPr sz="1300">
              <a:latin typeface="Times New Roman"/>
              <a:cs typeface="Times New Roman"/>
            </a:endParaRPr>
          </a:p>
          <a:p>
            <a:pPr indent="198120" algn="just">
              <a:lnSpc>
                <a:spcPct val="96100"/>
              </a:lnSpc>
              <a:spcBef>
                <a:spcPts val="10"/>
              </a:spcBef>
            </a:pPr>
            <a:r>
              <a:rPr sz="1200" spc="-20" dirty="0">
                <a:latin typeface="Times New Roman"/>
                <a:cs typeface="Times New Roman"/>
              </a:rPr>
              <a:t>Generally, all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engineering </a:t>
            </a:r>
            <a:r>
              <a:rPr sz="1200" spc="-15" dirty="0">
                <a:latin typeface="Times New Roman"/>
                <a:cs typeface="Times New Roman"/>
              </a:rPr>
              <a:t>branches </a:t>
            </a:r>
            <a:r>
              <a:rPr sz="1200" spc="-5" dirty="0">
                <a:latin typeface="Times New Roman"/>
                <a:cs typeface="Times New Roman"/>
              </a:rPr>
              <a:t>use the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i="1" dirty="0">
                <a:latin typeface="Times New Roman"/>
                <a:cs typeface="Times New Roman"/>
              </a:rPr>
              <a:t>S.I. </a:t>
            </a:r>
            <a:r>
              <a:rPr sz="1200" i="1" spc="-5" dirty="0">
                <a:latin typeface="Times New Roman"/>
                <a:cs typeface="Times New Roman"/>
              </a:rPr>
              <a:t>units </a:t>
            </a:r>
            <a:r>
              <a:rPr sz="1200" spc="-35" dirty="0">
                <a:latin typeface="Times New Roman"/>
                <a:cs typeface="Times New Roman"/>
              </a:rPr>
              <a:t>mainly, </a:t>
            </a:r>
            <a:r>
              <a:rPr sz="1200" spc="-1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need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deal 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i="1" spc="-5" dirty="0">
                <a:latin typeface="Times New Roman"/>
                <a:cs typeface="Times New Roman"/>
              </a:rPr>
              <a:t>English units </a:t>
            </a:r>
            <a:r>
              <a:rPr sz="1200" spc="-25" dirty="0">
                <a:latin typeface="Times New Roman"/>
                <a:cs typeface="Times New Roman"/>
              </a:rPr>
              <a:t>will </a:t>
            </a:r>
            <a:r>
              <a:rPr sz="1200" spc="-20" dirty="0">
                <a:latin typeface="Times New Roman"/>
                <a:cs typeface="Times New Roman"/>
              </a:rPr>
              <a:t>remain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us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20" dirty="0">
                <a:latin typeface="Times New Roman"/>
                <a:cs typeface="Times New Roman"/>
              </a:rPr>
              <a:t>many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next </a:t>
            </a:r>
            <a:r>
              <a:rPr sz="1200" spc="-20" dirty="0">
                <a:latin typeface="Times New Roman"/>
                <a:cs typeface="Times New Roman"/>
              </a:rPr>
              <a:t>years. We </a:t>
            </a:r>
            <a:r>
              <a:rPr sz="1200" spc="-5" dirty="0">
                <a:latin typeface="Times New Roman"/>
                <a:cs typeface="Times New Roman"/>
              </a:rPr>
              <a:t>therefore </a:t>
            </a:r>
            <a:r>
              <a:rPr sz="1200" spc="-30" dirty="0">
                <a:latin typeface="Times New Roman"/>
                <a:cs typeface="Times New Roman"/>
              </a:rPr>
              <a:t>list </a:t>
            </a:r>
            <a:r>
              <a:rPr sz="1200" spc="-10" dirty="0">
                <a:latin typeface="Times New Roman"/>
                <a:cs typeface="Times New Roman"/>
              </a:rPr>
              <a:t>some conversion  </a:t>
            </a:r>
            <a:r>
              <a:rPr sz="1200" spc="-5" dirty="0">
                <a:latin typeface="Times New Roman"/>
                <a:cs typeface="Times New Roman"/>
              </a:rPr>
              <a:t>factors from </a:t>
            </a:r>
            <a:r>
              <a:rPr sz="1200" i="1" spc="-5" dirty="0">
                <a:latin typeface="Times New Roman"/>
                <a:cs typeface="Times New Roman"/>
              </a:rPr>
              <a:t>English units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i="1" dirty="0">
                <a:latin typeface="Times New Roman"/>
                <a:cs typeface="Times New Roman"/>
              </a:rPr>
              <a:t>S.I. </a:t>
            </a:r>
            <a:r>
              <a:rPr sz="1200" i="1" spc="-5" dirty="0">
                <a:latin typeface="Times New Roman"/>
                <a:cs typeface="Times New Roman"/>
              </a:rPr>
              <a:t>units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Table(1.4) </a:t>
            </a:r>
            <a:r>
              <a:rPr sz="1200" spc="-20" dirty="0">
                <a:latin typeface="Times New Roman"/>
                <a:cs typeface="Times New Roman"/>
              </a:rPr>
              <a:t>which </a:t>
            </a:r>
            <a:r>
              <a:rPr sz="1200" spc="-10" dirty="0">
                <a:latin typeface="Times New Roman"/>
                <a:cs typeface="Times New Roman"/>
              </a:rPr>
              <a:t>provides </a:t>
            </a:r>
            <a:r>
              <a:rPr sz="1200" spc="-20" dirty="0">
                <a:latin typeface="Times New Roman"/>
                <a:cs typeface="Times New Roman"/>
              </a:rPr>
              <a:t>multipliers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  </a:t>
            </a:r>
            <a:r>
              <a:rPr sz="1200" spc="-10" dirty="0">
                <a:latin typeface="Times New Roman"/>
                <a:cs typeface="Times New Roman"/>
              </a:rPr>
              <a:t>selection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common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units.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As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example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their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may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convert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power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b="1" i="1" dirty="0">
                <a:latin typeface="Times New Roman"/>
                <a:cs typeface="Times New Roman"/>
              </a:rPr>
              <a:t>1,000</a:t>
            </a:r>
            <a:r>
              <a:rPr sz="1200" b="1" i="1" spc="4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Btu/hr</a:t>
            </a:r>
            <a:r>
              <a:rPr sz="1200" spc="-5" dirty="0">
                <a:latin typeface="Times New Roman"/>
                <a:cs typeface="Times New Roman"/>
              </a:rPr>
              <a:t>)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into</a:t>
            </a:r>
            <a:endParaRPr sz="1200">
              <a:latin typeface="Times New Roman"/>
              <a:cs typeface="Times New Roman"/>
            </a:endParaRPr>
          </a:p>
          <a:p>
            <a:pPr marR="12065" algn="just">
              <a:lnSpc>
                <a:spcPts val="1345"/>
              </a:lnSpc>
            </a:pP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b="1" i="1" spc="-5" dirty="0">
                <a:latin typeface="Times New Roman"/>
                <a:cs typeface="Times New Roman"/>
              </a:rPr>
              <a:t>W</a:t>
            </a:r>
            <a:r>
              <a:rPr sz="1200" spc="-5" dirty="0">
                <a:latin typeface="Times New Roman"/>
                <a:cs typeface="Times New Roman"/>
              </a:rPr>
              <a:t>)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2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given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multiplier;</a:t>
            </a:r>
            <a:endParaRPr sz="1200">
              <a:latin typeface="Times New Roman"/>
              <a:cs typeface="Times New Roman"/>
            </a:endParaRPr>
          </a:p>
          <a:p>
            <a:pPr marL="914400" marR="12065" algn="just">
              <a:lnSpc>
                <a:spcPts val="1415"/>
              </a:lnSpc>
            </a:pPr>
            <a:r>
              <a:rPr sz="1200" i="1" dirty="0">
                <a:latin typeface="Times New Roman"/>
                <a:cs typeface="Times New Roman"/>
              </a:rPr>
              <a:t>1,000 Btu/hr </a:t>
            </a:r>
            <a:r>
              <a:rPr sz="1200" i="1" spc="-5" dirty="0">
                <a:latin typeface="Times New Roman"/>
                <a:cs typeface="Times New Roman"/>
              </a:rPr>
              <a:t>× </a:t>
            </a:r>
            <a:r>
              <a:rPr sz="1200" i="1" dirty="0">
                <a:latin typeface="Times New Roman"/>
                <a:cs typeface="Times New Roman"/>
              </a:rPr>
              <a:t>[0.29307 </a:t>
            </a:r>
            <a:r>
              <a:rPr sz="1200" i="1" spc="-5" dirty="0">
                <a:latin typeface="Times New Roman"/>
                <a:cs typeface="Times New Roman"/>
              </a:rPr>
              <a:t>W/(Btu/hr)] ≈ </a:t>
            </a:r>
            <a:r>
              <a:rPr sz="1200" i="1" dirty="0">
                <a:latin typeface="Times New Roman"/>
                <a:cs typeface="Times New Roman"/>
              </a:rPr>
              <a:t>293.1</a:t>
            </a:r>
            <a:r>
              <a:rPr sz="1200" i="1" spc="8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R="2540" algn="just">
              <a:lnSpc>
                <a:spcPts val="1370"/>
              </a:lnSpc>
              <a:spcBef>
                <a:spcPts val="5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i="1" dirty="0">
                <a:latin typeface="Times New Roman"/>
                <a:cs typeface="Times New Roman"/>
              </a:rPr>
              <a:t>S.I. </a:t>
            </a:r>
            <a:r>
              <a:rPr sz="1200" i="1" spc="-5" dirty="0">
                <a:latin typeface="Times New Roman"/>
                <a:cs typeface="Times New Roman"/>
              </a:rPr>
              <a:t>units </a:t>
            </a:r>
            <a:r>
              <a:rPr sz="1200" spc="-20" dirty="0">
                <a:latin typeface="Times New Roman"/>
                <a:cs typeface="Times New Roman"/>
              </a:rPr>
              <a:t>may </a:t>
            </a:r>
            <a:r>
              <a:rPr sz="1200" spc="-15" dirty="0">
                <a:latin typeface="Times New Roman"/>
                <a:cs typeface="Times New Roman"/>
              </a:rPr>
              <a:t>have prefixes placed </a:t>
            </a:r>
            <a:r>
              <a:rPr sz="1200" spc="-10" dirty="0">
                <a:latin typeface="Times New Roman"/>
                <a:cs typeface="Times New Roman"/>
              </a:rPr>
              <a:t>front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them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indicate </a:t>
            </a:r>
            <a:r>
              <a:rPr sz="1200" spc="-20" dirty="0">
                <a:latin typeface="Times New Roman"/>
                <a:cs typeface="Times New Roman"/>
              </a:rPr>
              <a:t>multiplication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i="1" spc="-5" dirty="0">
                <a:latin typeface="Times New Roman"/>
                <a:cs typeface="Times New Roman"/>
              </a:rPr>
              <a:t>various  </a:t>
            </a:r>
            <a:r>
              <a:rPr sz="1200" i="1" spc="-15" dirty="0">
                <a:latin typeface="Times New Roman"/>
                <a:cs typeface="Times New Roman"/>
              </a:rPr>
              <a:t>powers </a:t>
            </a:r>
            <a:r>
              <a:rPr sz="1200" i="1" spc="-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ten</a:t>
            </a:r>
            <a:r>
              <a:rPr sz="1200" spc="-5" dirty="0">
                <a:latin typeface="Times New Roman"/>
                <a:cs typeface="Times New Roman"/>
              </a:rPr>
              <a:t>. For </a:t>
            </a:r>
            <a:r>
              <a:rPr sz="1200" spc="-20" dirty="0">
                <a:latin typeface="Times New Roman"/>
                <a:cs typeface="Times New Roman"/>
              </a:rPr>
              <a:t>example,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prefix </a:t>
            </a:r>
            <a:r>
              <a:rPr sz="1200" spc="-5" dirty="0">
                <a:latin typeface="Times New Roman"/>
                <a:cs typeface="Times New Roman"/>
              </a:rPr>
              <a:t>"</a:t>
            </a:r>
            <a:r>
              <a:rPr sz="1200" b="1" i="1" spc="-5" dirty="0">
                <a:latin typeface="Times New Roman"/>
                <a:cs typeface="Times New Roman"/>
              </a:rPr>
              <a:t>k</a:t>
            </a:r>
            <a:r>
              <a:rPr sz="1200" spc="-5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denotes </a:t>
            </a:r>
            <a:r>
              <a:rPr sz="1200" spc="-20" dirty="0">
                <a:latin typeface="Times New Roman"/>
                <a:cs typeface="Times New Roman"/>
              </a:rPr>
              <a:t>multiplication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b="1" i="1" dirty="0">
                <a:latin typeface="Times New Roman"/>
                <a:cs typeface="Times New Roman"/>
              </a:rPr>
              <a:t>10</a:t>
            </a:r>
            <a:r>
              <a:rPr sz="1200" b="1" i="1" baseline="38194" dirty="0">
                <a:latin typeface="Times New Roman"/>
                <a:cs typeface="Times New Roman"/>
              </a:rPr>
              <a:t>3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complete set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i="1" dirty="0">
                <a:latin typeface="Times New Roman"/>
                <a:cs typeface="Times New Roman"/>
              </a:rPr>
              <a:t>S.I.  </a:t>
            </a:r>
            <a:r>
              <a:rPr sz="1200" spc="-15" dirty="0">
                <a:latin typeface="Times New Roman"/>
                <a:cs typeface="Times New Roman"/>
              </a:rPr>
              <a:t>prefixes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given </a:t>
            </a:r>
            <a:r>
              <a:rPr sz="1200" spc="-25" dirty="0">
                <a:latin typeface="Times New Roman"/>
                <a:cs typeface="Times New Roman"/>
              </a:rPr>
              <a:t>in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Table(1.5).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236" y="463804"/>
            <a:ext cx="62903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528820" algn="l"/>
              </a:tabLst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	</a:t>
            </a: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3127" y="1016000"/>
            <a:ext cx="4764024" cy="5498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983" y="1006855"/>
            <a:ext cx="4782820" cy="5516880"/>
          </a:xfrm>
          <a:custGeom>
            <a:avLst/>
            <a:gdLst/>
            <a:ahLst/>
            <a:cxnLst/>
            <a:rect l="l" t="t" r="r" b="b"/>
            <a:pathLst>
              <a:path w="4782820" h="5516880">
                <a:moveTo>
                  <a:pt x="0" y="0"/>
                </a:moveTo>
                <a:lnTo>
                  <a:pt x="4782312" y="0"/>
                </a:lnTo>
                <a:lnTo>
                  <a:pt x="4782312" y="5516880"/>
                </a:lnTo>
                <a:lnTo>
                  <a:pt x="0" y="5516880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0936" y="836167"/>
            <a:ext cx="4800600" cy="149860"/>
          </a:xfrm>
          <a:custGeom>
            <a:avLst/>
            <a:gdLst/>
            <a:ahLst/>
            <a:cxnLst/>
            <a:rect l="l" t="t" r="r" b="b"/>
            <a:pathLst>
              <a:path w="4800600" h="149859">
                <a:moveTo>
                  <a:pt x="0" y="149351"/>
                </a:moveTo>
                <a:lnTo>
                  <a:pt x="4800600" y="149351"/>
                </a:lnTo>
                <a:lnTo>
                  <a:pt x="4800600" y="0"/>
                </a:lnTo>
                <a:lnTo>
                  <a:pt x="0" y="0"/>
                </a:lnTo>
                <a:lnTo>
                  <a:pt x="0" y="149351"/>
                </a:lnTo>
                <a:close/>
              </a:path>
            </a:pathLst>
          </a:custGeom>
          <a:solidFill>
            <a:srgbClr val="FFA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3983" y="836167"/>
            <a:ext cx="4782820" cy="161925"/>
          </a:xfrm>
          <a:prstGeom prst="rect">
            <a:avLst/>
          </a:prstGeom>
          <a:solidFill>
            <a:srgbClr val="FFAEC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000" b="1" i="1" dirty="0">
                <a:latin typeface="Times New Roman"/>
                <a:cs typeface="Times New Roman"/>
              </a:rPr>
              <a:t>Table (1.4)</a:t>
            </a:r>
            <a:r>
              <a:rPr sz="1000" b="1" i="1" spc="-20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…continued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9223" y="7197343"/>
            <a:ext cx="4751832" cy="20970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" y="7188200"/>
            <a:ext cx="4770120" cy="2115820"/>
          </a:xfrm>
          <a:custGeom>
            <a:avLst/>
            <a:gdLst/>
            <a:ahLst/>
            <a:cxnLst/>
            <a:rect l="l" t="t" r="r" b="b"/>
            <a:pathLst>
              <a:path w="4770120" h="2115820">
                <a:moveTo>
                  <a:pt x="0" y="0"/>
                </a:moveTo>
                <a:lnTo>
                  <a:pt x="4770120" y="0"/>
                </a:lnTo>
                <a:lnTo>
                  <a:pt x="4770120" y="2115312"/>
                </a:lnTo>
                <a:lnTo>
                  <a:pt x="0" y="2115312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936" y="7014464"/>
            <a:ext cx="4800600" cy="149860"/>
          </a:xfrm>
          <a:custGeom>
            <a:avLst/>
            <a:gdLst/>
            <a:ahLst/>
            <a:cxnLst/>
            <a:rect l="l" t="t" r="r" b="b"/>
            <a:pathLst>
              <a:path w="4800600" h="149859">
                <a:moveTo>
                  <a:pt x="0" y="149352"/>
                </a:moveTo>
                <a:lnTo>
                  <a:pt x="4800600" y="149352"/>
                </a:lnTo>
                <a:lnTo>
                  <a:pt x="4800600" y="0"/>
                </a:lnTo>
                <a:lnTo>
                  <a:pt x="0" y="0"/>
                </a:lnTo>
                <a:lnTo>
                  <a:pt x="0" y="149352"/>
                </a:lnTo>
                <a:close/>
              </a:path>
            </a:pathLst>
          </a:custGeom>
          <a:solidFill>
            <a:srgbClr val="FFA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080" y="7014464"/>
            <a:ext cx="4770120" cy="165100"/>
          </a:xfrm>
          <a:prstGeom prst="rect">
            <a:avLst/>
          </a:prstGeom>
          <a:solidFill>
            <a:srgbClr val="FFAEC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000" b="1" i="1" dirty="0">
                <a:latin typeface="Times New Roman"/>
                <a:cs typeface="Times New Roman"/>
              </a:rPr>
              <a:t>Table (1.5) </a:t>
            </a:r>
            <a:r>
              <a:rPr sz="1000" b="1" i="1" spc="-10" dirty="0">
                <a:latin typeface="Times New Roman"/>
                <a:cs typeface="Times New Roman"/>
              </a:rPr>
              <a:t>S.I. </a:t>
            </a:r>
            <a:r>
              <a:rPr sz="1000" b="1" i="1" spc="-5" dirty="0">
                <a:latin typeface="Times New Roman"/>
                <a:cs typeface="Times New Roman"/>
              </a:rPr>
              <a:t>Multiplying </a:t>
            </a:r>
            <a:r>
              <a:rPr sz="1000" b="1" i="1" dirty="0">
                <a:latin typeface="Times New Roman"/>
                <a:cs typeface="Times New Roman"/>
              </a:rPr>
              <a:t>Factors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236" y="463804"/>
            <a:ext cx="9664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4974" y="463804"/>
            <a:ext cx="17735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5883" y="750316"/>
            <a:ext cx="3133725" cy="178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05"/>
              </a:lnSpc>
              <a:spcBef>
                <a:spcPts val="100"/>
              </a:spcBef>
            </a:pPr>
            <a:r>
              <a:rPr sz="1200" b="1" i="1" u="heavy" spc="-5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PROBLEMS</a:t>
            </a:r>
            <a:endParaRPr sz="1200">
              <a:latin typeface="Times New Roman"/>
              <a:cs typeface="Times New Roman"/>
            </a:endParaRPr>
          </a:p>
          <a:p>
            <a:pPr marL="38100" marR="30480" algn="just">
              <a:lnSpc>
                <a:spcPct val="95700"/>
              </a:lnSpc>
              <a:spcBef>
                <a:spcPts val="25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1.1-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25" dirty="0">
                <a:latin typeface="Times New Roman"/>
                <a:cs typeface="Times New Roman"/>
              </a:rPr>
              <a:t>cylindrical </a:t>
            </a:r>
            <a:r>
              <a:rPr sz="1200" spc="-5" dirty="0">
                <a:latin typeface="Times New Roman"/>
                <a:cs typeface="Times New Roman"/>
              </a:rPr>
              <a:t>resistor </a:t>
            </a:r>
            <a:r>
              <a:rPr sz="1200" spc="-20" dirty="0">
                <a:latin typeface="Times New Roman"/>
                <a:cs typeface="Times New Roman"/>
              </a:rPr>
              <a:t>element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circuit  </a:t>
            </a:r>
            <a:r>
              <a:rPr sz="1200" spc="-5" dirty="0">
                <a:latin typeface="Times New Roman"/>
                <a:cs typeface="Times New Roman"/>
              </a:rPr>
              <a:t>board </a:t>
            </a:r>
            <a:r>
              <a:rPr sz="1200" spc="-10" dirty="0">
                <a:latin typeface="Times New Roman"/>
                <a:cs typeface="Times New Roman"/>
              </a:rPr>
              <a:t>dissipates </a:t>
            </a:r>
            <a:r>
              <a:rPr sz="1200" b="1" i="1" dirty="0">
                <a:latin typeface="Times New Roman"/>
                <a:cs typeface="Times New Roman"/>
              </a:rPr>
              <a:t>0.6 </a:t>
            </a:r>
            <a:r>
              <a:rPr sz="1200" b="1" i="1" spc="-5" dirty="0">
                <a:latin typeface="Times New Roman"/>
                <a:cs typeface="Times New Roman"/>
              </a:rPr>
              <a:t>W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power.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resistor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b="1" i="1" dirty="0">
                <a:latin typeface="Times New Roman"/>
                <a:cs typeface="Times New Roman"/>
              </a:rPr>
              <a:t>1.5cm </a:t>
            </a:r>
            <a:r>
              <a:rPr sz="1200" spc="-15" dirty="0">
                <a:latin typeface="Times New Roman"/>
                <a:cs typeface="Times New Roman"/>
              </a:rPr>
              <a:t>long, and has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diameter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b="1" i="1" dirty="0">
                <a:latin typeface="Times New Roman"/>
                <a:cs typeface="Times New Roman"/>
              </a:rPr>
              <a:t>0.4cm</a:t>
            </a:r>
            <a:r>
              <a:rPr sz="1200" dirty="0">
                <a:latin typeface="Times New Roman"/>
                <a:cs typeface="Times New Roman"/>
              </a:rPr>
              <a:t>.  </a:t>
            </a:r>
            <a:r>
              <a:rPr sz="1200" spc="-25" dirty="0">
                <a:latin typeface="Times New Roman"/>
                <a:cs typeface="Times New Roman"/>
              </a:rPr>
              <a:t>Assuming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transferred </a:t>
            </a:r>
            <a:r>
              <a:rPr sz="1200" spc="-20" dirty="0">
                <a:latin typeface="Times New Roman"/>
                <a:cs typeface="Times New Roman"/>
              </a:rPr>
              <a:t>uniformly </a:t>
            </a:r>
            <a:r>
              <a:rPr sz="1200" spc="-5" dirty="0">
                <a:latin typeface="Times New Roman"/>
                <a:cs typeface="Times New Roman"/>
              </a:rPr>
              <a:t>from  </a:t>
            </a:r>
            <a:r>
              <a:rPr sz="1200" spc="-20" dirty="0">
                <a:latin typeface="Times New Roman"/>
                <a:cs typeface="Times New Roman"/>
              </a:rPr>
              <a:t>all </a:t>
            </a:r>
            <a:r>
              <a:rPr sz="1200" spc="-10" dirty="0">
                <a:latin typeface="Times New Roman"/>
                <a:cs typeface="Times New Roman"/>
              </a:rPr>
              <a:t>surfaces,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(a)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amount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15" dirty="0">
                <a:latin typeface="Times New Roman"/>
                <a:cs typeface="Times New Roman"/>
              </a:rPr>
              <a:t>this  </a:t>
            </a:r>
            <a:r>
              <a:rPr sz="1200" spc="-5" dirty="0">
                <a:latin typeface="Times New Roman"/>
                <a:cs typeface="Times New Roman"/>
              </a:rPr>
              <a:t>resistor </a:t>
            </a:r>
            <a:r>
              <a:rPr sz="1200" spc="-10" dirty="0">
                <a:latin typeface="Times New Roman"/>
                <a:cs typeface="Times New Roman"/>
              </a:rPr>
              <a:t>dissipates </a:t>
            </a:r>
            <a:r>
              <a:rPr sz="1200" spc="-15" dirty="0">
                <a:latin typeface="Times New Roman"/>
                <a:cs typeface="Times New Roman"/>
              </a:rPr>
              <a:t>during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dirty="0">
                <a:latin typeface="Times New Roman"/>
                <a:cs typeface="Times New Roman"/>
              </a:rPr>
              <a:t>24-hour </a:t>
            </a:r>
            <a:r>
              <a:rPr sz="1200" spc="-5" dirty="0">
                <a:latin typeface="Times New Roman"/>
                <a:cs typeface="Times New Roman"/>
              </a:rPr>
              <a:t>period,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(b) 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25" dirty="0">
                <a:latin typeface="Times New Roman"/>
                <a:cs typeface="Times New Roman"/>
              </a:rPr>
              <a:t>flux,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(c)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fraction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10" dirty="0">
                <a:latin typeface="Times New Roman"/>
                <a:cs typeface="Times New Roman"/>
              </a:rPr>
              <a:t>heat  dissipated </a:t>
            </a:r>
            <a:r>
              <a:rPr sz="1200" spc="-5" dirty="0">
                <a:latin typeface="Times New Roman"/>
                <a:cs typeface="Times New Roman"/>
              </a:rPr>
              <a:t>from the </a:t>
            </a:r>
            <a:r>
              <a:rPr sz="1200" spc="10" dirty="0">
                <a:latin typeface="Times New Roman"/>
                <a:cs typeface="Times New Roman"/>
              </a:rPr>
              <a:t>top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10" dirty="0">
                <a:latin typeface="Times New Roman"/>
                <a:cs typeface="Times New Roman"/>
              </a:rPr>
              <a:t>bottom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surfaces.</a:t>
            </a:r>
            <a:endParaRPr sz="1200">
              <a:latin typeface="Times New Roman"/>
              <a:cs typeface="Times New Roman"/>
            </a:endParaRPr>
          </a:p>
          <a:p>
            <a:pPr marL="495300" algn="just">
              <a:lnSpc>
                <a:spcPts val="1415"/>
              </a:lnSpc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51.84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kJ,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0.2809 W/m</a:t>
            </a:r>
            <a:r>
              <a:rPr sz="1200" b="1" i="1" baseline="38194" dirty="0">
                <a:solidFill>
                  <a:srgbClr val="F50795"/>
                </a:solidFill>
                <a:latin typeface="Times New Roman"/>
                <a:cs typeface="Times New Roman"/>
              </a:rPr>
              <a:t>2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,</a:t>
            </a:r>
            <a:r>
              <a:rPr sz="1200" b="1" i="1" spc="75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11.8%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14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95883" y="2676652"/>
            <a:ext cx="3135630" cy="72218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1750" algn="just">
              <a:lnSpc>
                <a:spcPct val="958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1.2-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15-cm-diameter </a:t>
            </a:r>
            <a:r>
              <a:rPr sz="1200" spc="-25" dirty="0">
                <a:latin typeface="Times New Roman"/>
                <a:cs typeface="Times New Roman"/>
              </a:rPr>
              <a:t>aluminum </a:t>
            </a:r>
            <a:r>
              <a:rPr sz="1200" spc="-20" dirty="0">
                <a:latin typeface="Times New Roman"/>
                <a:cs typeface="Times New Roman"/>
              </a:rPr>
              <a:t>ball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heated from </a:t>
            </a:r>
            <a:r>
              <a:rPr sz="1200" b="1" i="1" spc="-5" dirty="0">
                <a:latin typeface="Times New Roman"/>
                <a:cs typeface="Times New Roman"/>
              </a:rPr>
              <a:t>80C°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spc="-10" dirty="0">
                <a:latin typeface="Times New Roman"/>
                <a:cs typeface="Times New Roman"/>
              </a:rPr>
              <a:t>average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b="1" i="1" spc="-5" dirty="0">
                <a:latin typeface="Times New Roman"/>
                <a:cs typeface="Times New Roman"/>
              </a:rPr>
              <a:t>200C°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Taking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average density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20" dirty="0">
                <a:latin typeface="Times New Roman"/>
                <a:cs typeface="Times New Roman"/>
              </a:rPr>
              <a:t>specific 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25" dirty="0">
                <a:latin typeface="Times New Roman"/>
                <a:cs typeface="Times New Roman"/>
              </a:rPr>
              <a:t>aluminum in </a:t>
            </a:r>
            <a:r>
              <a:rPr sz="1200" spc="-15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-10" dirty="0">
                <a:latin typeface="Times New Roman"/>
                <a:cs typeface="Times New Roman"/>
              </a:rPr>
              <a:t>range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 </a:t>
            </a:r>
            <a:r>
              <a:rPr sz="1200" b="1" i="1" dirty="0">
                <a:latin typeface="Times New Roman"/>
                <a:cs typeface="Times New Roman"/>
              </a:rPr>
              <a:t>ρ=2700kg/m</a:t>
            </a:r>
            <a:r>
              <a:rPr sz="1200" b="1" i="1" baseline="38194" dirty="0">
                <a:latin typeface="Times New Roman"/>
                <a:cs typeface="Times New Roman"/>
              </a:rPr>
              <a:t>3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C</a:t>
            </a:r>
            <a:r>
              <a:rPr sz="1200" b="1" i="1" spc="-7" baseline="-10416" dirty="0">
                <a:latin typeface="Times New Roman"/>
                <a:cs typeface="Times New Roman"/>
              </a:rPr>
              <a:t>p</a:t>
            </a:r>
            <a:r>
              <a:rPr sz="1200" b="1" i="1" spc="-5" dirty="0">
                <a:latin typeface="Times New Roman"/>
                <a:cs typeface="Times New Roman"/>
              </a:rPr>
              <a:t>=0.90kJ/kg·C°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respectively,  determine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amount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spc="-10" dirty="0">
                <a:latin typeface="Times New Roman"/>
                <a:cs typeface="Times New Roman"/>
              </a:rPr>
              <a:t>needs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transferred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aluminum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ball.</a:t>
            </a:r>
            <a:endParaRPr sz="1200">
              <a:latin typeface="Times New Roman"/>
              <a:cs typeface="Times New Roman"/>
            </a:endParaRPr>
          </a:p>
          <a:p>
            <a:pPr marL="38100" marR="35560" indent="2020570">
              <a:lnSpc>
                <a:spcPct val="95800"/>
              </a:lnSpc>
              <a:spcBef>
                <a:spcPts val="10"/>
              </a:spcBef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515 kJ 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1.3-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spc="-15" dirty="0">
                <a:latin typeface="Times New Roman"/>
                <a:cs typeface="Times New Roman"/>
              </a:rPr>
              <a:t>electrically </a:t>
            </a:r>
            <a:r>
              <a:rPr sz="1200" spc="-5" dirty="0">
                <a:latin typeface="Times New Roman"/>
                <a:cs typeface="Times New Roman"/>
              </a:rPr>
              <a:t>heated house that  </a:t>
            </a:r>
            <a:r>
              <a:rPr sz="1200" spc="-15" dirty="0">
                <a:latin typeface="Times New Roman"/>
                <a:cs typeface="Times New Roman"/>
              </a:rPr>
              <a:t>has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floor </a:t>
            </a:r>
            <a:r>
              <a:rPr sz="1200" spc="-5" dirty="0">
                <a:latin typeface="Times New Roman"/>
                <a:cs typeface="Times New Roman"/>
              </a:rPr>
              <a:t>space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dirty="0">
                <a:latin typeface="Times New Roman"/>
                <a:cs typeface="Times New Roman"/>
              </a:rPr>
              <a:t>200m</a:t>
            </a:r>
            <a:r>
              <a:rPr sz="1200" b="1" i="1" baseline="38194" dirty="0">
                <a:latin typeface="Times New Roman"/>
                <a:cs typeface="Times New Roman"/>
              </a:rPr>
              <a:t>2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spc="-10" dirty="0">
                <a:latin typeface="Times New Roman"/>
                <a:cs typeface="Times New Roman"/>
              </a:rPr>
              <a:t>average </a:t>
            </a:r>
            <a:r>
              <a:rPr sz="1200" spc="-20" dirty="0">
                <a:latin typeface="Times New Roman"/>
                <a:cs typeface="Times New Roman"/>
              </a:rPr>
              <a:t>height 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3m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1000m </a:t>
            </a:r>
            <a:r>
              <a:rPr sz="1200" spc="-15" dirty="0">
                <a:latin typeface="Times New Roman"/>
                <a:cs typeface="Times New Roman"/>
              </a:rPr>
              <a:t>elevation, </a:t>
            </a: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spc="-5" dirty="0">
                <a:latin typeface="Times New Roman"/>
                <a:cs typeface="Times New Roman"/>
              </a:rPr>
              <a:t>the standard  </a:t>
            </a:r>
            <a:r>
              <a:rPr sz="1200" spc="-10" dirty="0">
                <a:latin typeface="Times New Roman"/>
                <a:cs typeface="Times New Roman"/>
              </a:rPr>
              <a:t>atmospheric </a:t>
            </a:r>
            <a:r>
              <a:rPr sz="1200" spc="-5" dirty="0">
                <a:latin typeface="Times New Roman"/>
                <a:cs typeface="Times New Roman"/>
              </a:rPr>
              <a:t>pressure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dirty="0">
                <a:latin typeface="Times New Roman"/>
                <a:cs typeface="Times New Roman"/>
              </a:rPr>
              <a:t>89.6kPa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house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spc="-20" dirty="0">
                <a:latin typeface="Times New Roman"/>
                <a:cs typeface="Times New Roman"/>
              </a:rPr>
              <a:t>maintained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 a 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22C°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5" dirty="0">
                <a:latin typeface="Times New Roman"/>
                <a:cs typeface="Times New Roman"/>
              </a:rPr>
              <a:t>infiltration </a:t>
            </a:r>
            <a:r>
              <a:rPr sz="1200" spc="-10" dirty="0">
                <a:latin typeface="Times New Roman"/>
                <a:cs typeface="Times New Roman"/>
              </a:rPr>
              <a:t>losses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spc="-10" dirty="0">
                <a:latin typeface="Times New Roman"/>
                <a:cs typeface="Times New Roman"/>
              </a:rPr>
              <a:t>estimated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amount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b="1" i="1" dirty="0">
                <a:latin typeface="Times New Roman"/>
                <a:cs typeface="Times New Roman"/>
              </a:rPr>
              <a:t>0.7  </a:t>
            </a:r>
            <a:r>
              <a:rPr sz="1200" b="1" i="1" spc="-10" dirty="0">
                <a:latin typeface="Times New Roman"/>
                <a:cs typeface="Times New Roman"/>
              </a:rPr>
              <a:t>ACH</a:t>
            </a:r>
            <a:r>
              <a:rPr sz="1200" spc="-10" dirty="0">
                <a:latin typeface="Times New Roman"/>
                <a:cs typeface="Times New Roman"/>
              </a:rPr>
              <a:t>. </a:t>
            </a:r>
            <a:r>
              <a:rPr sz="1200" spc="-25" dirty="0">
                <a:latin typeface="Times New Roman"/>
                <a:cs typeface="Times New Roman"/>
              </a:rPr>
              <a:t>Assuming </a:t>
            </a:r>
            <a:r>
              <a:rPr sz="1200" spc="-5" dirty="0">
                <a:latin typeface="Times New Roman"/>
                <a:cs typeface="Times New Roman"/>
              </a:rPr>
              <a:t>the pressure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temperature 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house </a:t>
            </a:r>
            <a:r>
              <a:rPr sz="1200" spc="-20" dirty="0">
                <a:latin typeface="Times New Roman"/>
                <a:cs typeface="Times New Roman"/>
              </a:rPr>
              <a:t>remain  </a:t>
            </a:r>
            <a:r>
              <a:rPr sz="1200" spc="-5" dirty="0">
                <a:latin typeface="Times New Roman"/>
                <a:cs typeface="Times New Roman"/>
              </a:rPr>
              <a:t>constant,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amount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energy loss </a:t>
            </a:r>
            <a:r>
              <a:rPr sz="1200" spc="-5" dirty="0">
                <a:latin typeface="Times New Roman"/>
                <a:cs typeface="Times New Roman"/>
              </a:rPr>
              <a:t>from the house due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-15" dirty="0">
                <a:latin typeface="Times New Roman"/>
                <a:cs typeface="Times New Roman"/>
              </a:rPr>
              <a:t>infiltration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 day </a:t>
            </a:r>
            <a:r>
              <a:rPr sz="1200" spc="-15" dirty="0">
                <a:latin typeface="Times New Roman"/>
                <a:cs typeface="Times New Roman"/>
              </a:rPr>
              <a:t>during </a:t>
            </a:r>
            <a:r>
              <a:rPr sz="1200" spc="-2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average  </a:t>
            </a:r>
            <a:r>
              <a:rPr sz="1200" spc="10" dirty="0">
                <a:latin typeface="Times New Roman"/>
                <a:cs typeface="Times New Roman"/>
              </a:rPr>
              <a:t>outdoor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spc="-5" dirty="0">
                <a:latin typeface="Times New Roman"/>
                <a:cs typeface="Times New Roman"/>
              </a:rPr>
              <a:t>5C°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Also, determine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dirty="0">
                <a:latin typeface="Times New Roman"/>
                <a:cs typeface="Times New Roman"/>
              </a:rPr>
              <a:t>cost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this </a:t>
            </a:r>
            <a:r>
              <a:rPr sz="1200" spc="-10" dirty="0">
                <a:latin typeface="Times New Roman"/>
                <a:cs typeface="Times New Roman"/>
              </a:rPr>
              <a:t>energy loss for </a:t>
            </a:r>
            <a:r>
              <a:rPr sz="1200" spc="-5" dirty="0">
                <a:latin typeface="Times New Roman"/>
                <a:cs typeface="Times New Roman"/>
              </a:rPr>
              <a:t>that day </a:t>
            </a:r>
            <a:r>
              <a:rPr sz="1200" spc="-25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unit  </a:t>
            </a:r>
            <a:r>
              <a:rPr sz="1200" dirty="0">
                <a:latin typeface="Times New Roman"/>
                <a:cs typeface="Times New Roman"/>
              </a:rPr>
              <a:t>cost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electricity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that area </a:t>
            </a:r>
            <a:r>
              <a:rPr sz="1200" spc="-25" dirty="0">
                <a:latin typeface="Times New Roman"/>
                <a:cs typeface="Times New Roman"/>
              </a:rPr>
              <a:t>is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0.082$/kWh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38100" indent="158115" algn="just">
              <a:lnSpc>
                <a:spcPts val="1345"/>
              </a:lnSpc>
            </a:pPr>
            <a:r>
              <a:rPr sz="1200" i="1" spc="-5" dirty="0">
                <a:latin typeface="Times New Roman"/>
                <a:cs typeface="Times New Roman"/>
              </a:rPr>
              <a:t>Hint- </a:t>
            </a:r>
            <a:r>
              <a:rPr sz="1200" spc="-10" dirty="0">
                <a:latin typeface="Times New Roman"/>
                <a:cs typeface="Times New Roman"/>
              </a:rPr>
              <a:t>(Infiltration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cold </a:t>
            </a:r>
            <a:r>
              <a:rPr sz="1200" spc="-20" dirty="0">
                <a:latin typeface="Times New Roman"/>
                <a:cs typeface="Times New Roman"/>
              </a:rPr>
              <a:t>air </a:t>
            </a:r>
            <a:r>
              <a:rPr sz="1200" spc="-15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a warm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house</a:t>
            </a:r>
            <a:endParaRPr sz="1200">
              <a:latin typeface="Times New Roman"/>
              <a:cs typeface="Times New Roman"/>
            </a:endParaRPr>
          </a:p>
          <a:p>
            <a:pPr marL="38100" marR="32384" algn="just">
              <a:lnSpc>
                <a:spcPct val="95700"/>
              </a:lnSpc>
              <a:spcBef>
                <a:spcPts val="40"/>
              </a:spcBef>
            </a:pPr>
            <a:r>
              <a:rPr sz="1200" spc="-15" dirty="0">
                <a:latin typeface="Times New Roman"/>
                <a:cs typeface="Times New Roman"/>
              </a:rPr>
              <a:t>during </a:t>
            </a:r>
            <a:r>
              <a:rPr sz="1200" spc="-10" dirty="0">
                <a:latin typeface="Times New Roman"/>
                <a:cs typeface="Times New Roman"/>
              </a:rPr>
              <a:t>winter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the cracks around </a:t>
            </a:r>
            <a:r>
              <a:rPr sz="1200" spc="5" dirty="0">
                <a:latin typeface="Times New Roman"/>
                <a:cs typeface="Times New Roman"/>
              </a:rPr>
              <a:t>doors,  </a:t>
            </a:r>
            <a:r>
              <a:rPr sz="1200" spc="-10" dirty="0">
                <a:latin typeface="Times New Roman"/>
                <a:cs typeface="Times New Roman"/>
              </a:rPr>
              <a:t>windows,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15" dirty="0">
                <a:latin typeface="Times New Roman"/>
                <a:cs typeface="Times New Roman"/>
              </a:rPr>
              <a:t>openings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20" dirty="0">
                <a:latin typeface="Times New Roman"/>
                <a:cs typeface="Times New Roman"/>
              </a:rPr>
              <a:t>major </a:t>
            </a:r>
            <a:r>
              <a:rPr sz="1200" dirty="0">
                <a:latin typeface="Times New Roman"/>
                <a:cs typeface="Times New Roman"/>
              </a:rPr>
              <a:t>source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10" dirty="0">
                <a:latin typeface="Times New Roman"/>
                <a:cs typeface="Times New Roman"/>
              </a:rPr>
              <a:t>energy loss </a:t>
            </a:r>
            <a:r>
              <a:rPr sz="1200" spc="-20" dirty="0">
                <a:latin typeface="Times New Roman"/>
                <a:cs typeface="Times New Roman"/>
              </a:rPr>
              <a:t>since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cold </a:t>
            </a:r>
            <a:r>
              <a:rPr sz="1200" spc="-20" dirty="0">
                <a:latin typeface="Times New Roman"/>
                <a:cs typeface="Times New Roman"/>
              </a:rPr>
              <a:t>air </a:t>
            </a:r>
            <a:r>
              <a:rPr sz="1200" spc="-5" dirty="0">
                <a:latin typeface="Times New Roman"/>
                <a:cs typeface="Times New Roman"/>
              </a:rPr>
              <a:t>that enters </a:t>
            </a:r>
            <a:r>
              <a:rPr sz="1200" spc="-10" dirty="0">
                <a:latin typeface="Times New Roman"/>
                <a:cs typeface="Times New Roman"/>
              </a:rPr>
              <a:t>needs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heated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10" dirty="0">
                <a:latin typeface="Times New Roman"/>
                <a:cs typeface="Times New Roman"/>
              </a:rPr>
              <a:t>room </a:t>
            </a:r>
            <a:r>
              <a:rPr sz="1200" spc="-5" dirty="0">
                <a:latin typeface="Times New Roman"/>
                <a:cs typeface="Times New Roman"/>
              </a:rPr>
              <a:t>temperature. </a:t>
            </a:r>
            <a:r>
              <a:rPr sz="1200" spc="-10" dirty="0">
                <a:latin typeface="Times New Roman"/>
                <a:cs typeface="Times New Roman"/>
              </a:rPr>
              <a:t>The  </a:t>
            </a:r>
            <a:r>
              <a:rPr sz="1200" spc="-15" dirty="0">
                <a:latin typeface="Times New Roman"/>
                <a:cs typeface="Times New Roman"/>
              </a:rPr>
              <a:t>infiltration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often </a:t>
            </a:r>
            <a:r>
              <a:rPr sz="1200" spc="-10" dirty="0">
                <a:latin typeface="Times New Roman"/>
                <a:cs typeface="Times New Roman"/>
              </a:rPr>
              <a:t>expressed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terms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10" dirty="0">
                <a:latin typeface="Times New Roman"/>
                <a:cs typeface="Times New Roman"/>
              </a:rPr>
              <a:t>ACH  </a:t>
            </a:r>
            <a:r>
              <a:rPr sz="1200" spc="-15" dirty="0">
                <a:latin typeface="Times New Roman"/>
                <a:cs typeface="Times New Roman"/>
              </a:rPr>
              <a:t>(air </a:t>
            </a:r>
            <a:r>
              <a:rPr sz="1200" spc="-10" dirty="0">
                <a:latin typeface="Times New Roman"/>
                <a:cs typeface="Times New Roman"/>
              </a:rPr>
              <a:t>changes </a:t>
            </a:r>
            <a:r>
              <a:rPr sz="1200" spc="-5" dirty="0">
                <a:latin typeface="Times New Roman"/>
                <a:cs typeface="Times New Roman"/>
              </a:rPr>
              <a:t>per </a:t>
            </a:r>
            <a:r>
              <a:rPr sz="1200" dirty="0">
                <a:latin typeface="Times New Roman"/>
                <a:cs typeface="Times New Roman"/>
              </a:rPr>
              <a:t>hour). </a:t>
            </a:r>
            <a:r>
              <a:rPr sz="1200" spc="-20" dirty="0">
                <a:latin typeface="Times New Roman"/>
                <a:cs typeface="Times New Roman"/>
              </a:rPr>
              <a:t>An </a:t>
            </a:r>
            <a:r>
              <a:rPr sz="1200" b="1" i="1" spc="-10" dirty="0">
                <a:latin typeface="Times New Roman"/>
                <a:cs typeface="Times New Roman"/>
              </a:rPr>
              <a:t>ACH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2 </a:t>
            </a:r>
            <a:r>
              <a:rPr sz="1200" spc="-15" dirty="0">
                <a:latin typeface="Times New Roman"/>
                <a:cs typeface="Times New Roman"/>
              </a:rPr>
              <a:t>indicates  </a:t>
            </a:r>
            <a:r>
              <a:rPr sz="1200" spc="-5" dirty="0">
                <a:latin typeface="Times New Roman"/>
                <a:cs typeface="Times New Roman"/>
              </a:rPr>
              <a:t>that the </a:t>
            </a:r>
            <a:r>
              <a:rPr sz="1200" spc="-10" dirty="0">
                <a:latin typeface="Times New Roman"/>
                <a:cs typeface="Times New Roman"/>
              </a:rPr>
              <a:t>entire </a:t>
            </a:r>
            <a:r>
              <a:rPr sz="1200" spc="-20" dirty="0">
                <a:latin typeface="Times New Roman"/>
                <a:cs typeface="Times New Roman"/>
              </a:rPr>
              <a:t>air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house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replaced </a:t>
            </a:r>
            <a:r>
              <a:rPr sz="1200" b="1" i="1" spc="-5" dirty="0">
                <a:latin typeface="Times New Roman"/>
                <a:cs typeface="Times New Roman"/>
              </a:rPr>
              <a:t>twice  </a:t>
            </a:r>
            <a:r>
              <a:rPr sz="1200" spc="-10" dirty="0">
                <a:latin typeface="Times New Roman"/>
                <a:cs typeface="Times New Roman"/>
              </a:rPr>
              <a:t>every </a:t>
            </a:r>
            <a:r>
              <a:rPr sz="1200" b="1" i="1" spc="-5" dirty="0">
                <a:latin typeface="Times New Roman"/>
                <a:cs typeface="Times New Roman"/>
              </a:rPr>
              <a:t>hour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cold </a:t>
            </a:r>
            <a:r>
              <a:rPr sz="1200" spc="-20" dirty="0">
                <a:latin typeface="Times New Roman"/>
                <a:cs typeface="Times New Roman"/>
              </a:rPr>
              <a:t>air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outside).</a:t>
            </a:r>
            <a:endParaRPr sz="1200">
              <a:latin typeface="Times New Roman"/>
              <a:cs typeface="Times New Roman"/>
            </a:endParaRPr>
          </a:p>
          <a:p>
            <a:pPr marL="38100" marR="30480" indent="774065">
              <a:lnSpc>
                <a:spcPct val="95800"/>
              </a:lnSpc>
              <a:spcBef>
                <a:spcPts val="35"/>
              </a:spcBef>
              <a:tabLst>
                <a:tab pos="537845" algn="l"/>
                <a:tab pos="855344" algn="l"/>
                <a:tab pos="1499235" algn="l"/>
                <a:tab pos="2994660" algn="l"/>
              </a:tabLst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53.8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kWh/day,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4.41$/day  1.4-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a house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floor </a:t>
            </a:r>
            <a:r>
              <a:rPr sz="1200" spc="-5" dirty="0">
                <a:latin typeface="Times New Roman"/>
                <a:cs typeface="Times New Roman"/>
              </a:rPr>
              <a:t>space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b="1" i="1" dirty="0">
                <a:latin typeface="Times New Roman"/>
                <a:cs typeface="Times New Roman"/>
              </a:rPr>
              <a:t>200m</a:t>
            </a:r>
            <a:r>
              <a:rPr sz="1200" b="1" i="1" baseline="38194" dirty="0">
                <a:latin typeface="Times New Roman"/>
                <a:cs typeface="Times New Roman"/>
              </a:rPr>
              <a:t>2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spc="-10" dirty="0">
                <a:latin typeface="Times New Roman"/>
                <a:cs typeface="Times New Roman"/>
              </a:rPr>
              <a:t>average </a:t>
            </a:r>
            <a:r>
              <a:rPr sz="1200" spc="-20" dirty="0">
                <a:latin typeface="Times New Roman"/>
                <a:cs typeface="Times New Roman"/>
              </a:rPr>
              <a:t>height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3m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spc="-10" dirty="0">
                <a:latin typeface="Times New Roman"/>
                <a:cs typeface="Times New Roman"/>
              </a:rPr>
              <a:t>sea </a:t>
            </a:r>
            <a:r>
              <a:rPr sz="1200" spc="-25" dirty="0">
                <a:latin typeface="Times New Roman"/>
                <a:cs typeface="Times New Roman"/>
              </a:rPr>
              <a:t>level,  </a:t>
            </a:r>
            <a:r>
              <a:rPr sz="1200" spc="-10" dirty="0">
                <a:latin typeface="Times New Roman"/>
                <a:cs typeface="Times New Roman"/>
              </a:rPr>
              <a:t>w</a:t>
            </a:r>
            <a:r>
              <a:rPr sz="1200" spc="-30" dirty="0">
                <a:latin typeface="Times New Roman"/>
                <a:cs typeface="Times New Roman"/>
              </a:rPr>
              <a:t>h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30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50" dirty="0">
                <a:latin typeface="Times New Roman"/>
                <a:cs typeface="Times New Roman"/>
              </a:rPr>
              <a:t>m</a:t>
            </a:r>
            <a:r>
              <a:rPr sz="1200" spc="15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p</a:t>
            </a:r>
            <a:r>
              <a:rPr sz="1200" spc="-30" dirty="0">
                <a:latin typeface="Times New Roman"/>
                <a:cs typeface="Times New Roman"/>
              </a:rPr>
              <a:t>h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  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ss</a:t>
            </a:r>
            <a:r>
              <a:rPr sz="1200" spc="-5" dirty="0">
                <a:latin typeface="Times New Roman"/>
                <a:cs typeface="Times New Roman"/>
              </a:rPr>
              <a:t>u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s  </a:t>
            </a:r>
            <a:r>
              <a:rPr sz="1200" b="1" i="1" dirty="0">
                <a:latin typeface="Times New Roman"/>
                <a:cs typeface="Times New Roman"/>
              </a:rPr>
              <a:t>101.3kPa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25" dirty="0">
                <a:latin typeface="Times New Roman"/>
                <a:cs typeface="Times New Roman"/>
              </a:rPr>
              <a:t>Initially </a:t>
            </a:r>
            <a:r>
              <a:rPr sz="1200" spc="-5" dirty="0">
                <a:latin typeface="Times New Roman"/>
                <a:cs typeface="Times New Roman"/>
              </a:rPr>
              <a:t>the house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at a </a:t>
            </a:r>
            <a:r>
              <a:rPr sz="1200" spc="-15" dirty="0">
                <a:latin typeface="Times New Roman"/>
                <a:cs typeface="Times New Roman"/>
              </a:rPr>
              <a:t>uniform 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10C°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Now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electric </a:t>
            </a:r>
            <a:r>
              <a:rPr sz="1200" spc="-5" dirty="0">
                <a:latin typeface="Times New Roman"/>
                <a:cs typeface="Times New Roman"/>
              </a:rPr>
              <a:t>heater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spc="-5" dirty="0">
                <a:latin typeface="Times New Roman"/>
                <a:cs typeface="Times New Roman"/>
              </a:rPr>
              <a:t>turned on,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heater </a:t>
            </a:r>
            <a:r>
              <a:rPr sz="1200" spc="-10" dirty="0">
                <a:latin typeface="Times New Roman"/>
                <a:cs typeface="Times New Roman"/>
              </a:rPr>
              <a:t>runs until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air 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house </a:t>
            </a:r>
            <a:r>
              <a:rPr sz="1200" spc="-15" dirty="0">
                <a:latin typeface="Times New Roman"/>
                <a:cs typeface="Times New Roman"/>
              </a:rPr>
              <a:t>rises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spc="-10" dirty="0">
                <a:latin typeface="Times New Roman"/>
                <a:cs typeface="Times New Roman"/>
              </a:rPr>
              <a:t>average </a:t>
            </a:r>
            <a:r>
              <a:rPr sz="1200" spc="-20" dirty="0">
                <a:latin typeface="Times New Roman"/>
                <a:cs typeface="Times New Roman"/>
              </a:rPr>
              <a:t>value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22C°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how </a:t>
            </a:r>
            <a:r>
              <a:rPr sz="1200" spc="-15" dirty="0">
                <a:latin typeface="Times New Roman"/>
                <a:cs typeface="Times New Roman"/>
              </a:rPr>
              <a:t>much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absorbed 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air assuming </a:t>
            </a:r>
            <a:r>
              <a:rPr sz="1200" spc="-10" dirty="0">
                <a:latin typeface="Times New Roman"/>
                <a:cs typeface="Times New Roman"/>
              </a:rPr>
              <a:t>some </a:t>
            </a:r>
            <a:r>
              <a:rPr sz="1200" spc="-20" dirty="0">
                <a:latin typeface="Times New Roman"/>
                <a:cs typeface="Times New Roman"/>
              </a:rPr>
              <a:t>air </a:t>
            </a:r>
            <a:r>
              <a:rPr sz="1200" spc="-5" dirty="0">
                <a:latin typeface="Times New Roman"/>
                <a:cs typeface="Times New Roman"/>
              </a:rPr>
              <a:t>escapes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the  cracks as the heated </a:t>
            </a:r>
            <a:r>
              <a:rPr sz="1200" spc="-20" dirty="0">
                <a:latin typeface="Times New Roman"/>
                <a:cs typeface="Times New Roman"/>
              </a:rPr>
              <a:t>air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house </a:t>
            </a:r>
            <a:r>
              <a:rPr sz="1200" spc="-10" dirty="0">
                <a:latin typeface="Times New Roman"/>
                <a:cs typeface="Times New Roman"/>
              </a:rPr>
              <a:t>expands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58259" y="747268"/>
            <a:ext cx="3079115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  <a:tabLst>
                <a:tab pos="1423670" algn="l"/>
              </a:tabLst>
            </a:pPr>
            <a:r>
              <a:rPr sz="1200" spc="-5" dirty="0">
                <a:latin typeface="Times New Roman"/>
                <a:cs typeface="Times New Roman"/>
              </a:rPr>
              <a:t>constant pressure. </a:t>
            </a:r>
            <a:r>
              <a:rPr sz="1200" spc="-15" dirty="0">
                <a:latin typeface="Times New Roman"/>
                <a:cs typeface="Times New Roman"/>
              </a:rPr>
              <a:t>Also, determine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cost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this 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25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unit </a:t>
            </a:r>
            <a:r>
              <a:rPr sz="1200" dirty="0">
                <a:latin typeface="Times New Roman"/>
                <a:cs typeface="Times New Roman"/>
              </a:rPr>
              <a:t>cost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electricity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that area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b="1" i="1" spc="-5" dirty="0">
                <a:latin typeface="Times New Roman"/>
                <a:cs typeface="Times New Roman"/>
              </a:rPr>
              <a:t>0.075$/kWh</a:t>
            </a:r>
            <a:r>
              <a:rPr sz="1200" spc="-5" dirty="0">
                <a:latin typeface="Times New Roman"/>
                <a:cs typeface="Times New Roman"/>
              </a:rPr>
              <a:t>.	</a:t>
            </a: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9038 kJ,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0.19</a:t>
            </a:r>
            <a:r>
              <a:rPr sz="1200" b="1" i="1" spc="5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$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2859" y="1405635"/>
            <a:ext cx="3133090" cy="26619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3020" algn="just">
              <a:lnSpc>
                <a:spcPct val="957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1.5-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dirty="0">
                <a:latin typeface="Times New Roman"/>
                <a:cs typeface="Times New Roman"/>
              </a:rPr>
              <a:t>60-gallon </a:t>
            </a:r>
            <a:r>
              <a:rPr sz="1200" dirty="0">
                <a:latin typeface="Times New Roman"/>
                <a:cs typeface="Times New Roman"/>
              </a:rPr>
              <a:t>water </a:t>
            </a:r>
            <a:r>
              <a:rPr sz="1200" spc="-5" dirty="0">
                <a:latin typeface="Times New Roman"/>
                <a:cs typeface="Times New Roman"/>
              </a:rPr>
              <a:t>heater that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spc="-30" dirty="0">
                <a:latin typeface="Times New Roman"/>
                <a:cs typeface="Times New Roman"/>
              </a:rPr>
              <a:t>initially </a:t>
            </a:r>
            <a:r>
              <a:rPr sz="1200" spc="-35" dirty="0">
                <a:latin typeface="Times New Roman"/>
                <a:cs typeface="Times New Roman"/>
              </a:rPr>
              <a:t>filled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water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45F°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how  </a:t>
            </a:r>
            <a:r>
              <a:rPr sz="1200" spc="-15" dirty="0">
                <a:latin typeface="Times New Roman"/>
                <a:cs typeface="Times New Roman"/>
              </a:rPr>
              <a:t>much </a:t>
            </a:r>
            <a:r>
              <a:rPr sz="1200" spc="-10" dirty="0">
                <a:latin typeface="Times New Roman"/>
                <a:cs typeface="Times New Roman"/>
              </a:rPr>
              <a:t>energy needs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transferred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water 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raise </a:t>
            </a:r>
            <a:r>
              <a:rPr sz="1200" spc="-10" dirty="0">
                <a:latin typeface="Times New Roman"/>
                <a:cs typeface="Times New Roman"/>
              </a:rPr>
              <a:t>its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b="1" i="1" spc="-5" dirty="0">
                <a:latin typeface="Times New Roman"/>
                <a:cs typeface="Times New Roman"/>
              </a:rPr>
              <a:t>140F°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Take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density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20" dirty="0">
                <a:latin typeface="Times New Roman"/>
                <a:cs typeface="Times New Roman"/>
              </a:rPr>
              <a:t>specific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water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b="1" i="1" spc="-5" dirty="0">
                <a:latin typeface="Times New Roman"/>
                <a:cs typeface="Times New Roman"/>
              </a:rPr>
              <a:t>62 </a:t>
            </a:r>
            <a:r>
              <a:rPr sz="1200" b="1" i="1" dirty="0">
                <a:latin typeface="Times New Roman"/>
                <a:cs typeface="Times New Roman"/>
              </a:rPr>
              <a:t>lbm/ft</a:t>
            </a:r>
            <a:r>
              <a:rPr sz="1200" b="1" i="1" baseline="38194" dirty="0">
                <a:latin typeface="Times New Roman"/>
                <a:cs typeface="Times New Roman"/>
              </a:rPr>
              <a:t>3 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dirty="0">
                <a:latin typeface="Times New Roman"/>
                <a:cs typeface="Times New Roman"/>
              </a:rPr>
              <a:t>1.0 </a:t>
            </a:r>
            <a:r>
              <a:rPr sz="1200" b="1" i="1" spc="-5" dirty="0">
                <a:latin typeface="Times New Roman"/>
                <a:cs typeface="Times New Roman"/>
              </a:rPr>
              <a:t>Btu/lbm ·F°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respectively.</a:t>
            </a:r>
            <a:endParaRPr sz="1200">
              <a:latin typeface="Times New Roman"/>
              <a:cs typeface="Times New Roman"/>
            </a:endParaRPr>
          </a:p>
          <a:p>
            <a:pPr marL="38100" marR="30480" indent="1727835">
              <a:lnSpc>
                <a:spcPct val="95300"/>
              </a:lnSpc>
              <a:spcBef>
                <a:spcPts val="45"/>
              </a:spcBef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47,250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Btu 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1.6-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spc="5" dirty="0">
                <a:latin typeface="Times New Roman"/>
                <a:cs typeface="Times New Roman"/>
              </a:rPr>
              <a:t>1m</a:t>
            </a:r>
            <a:r>
              <a:rPr sz="1200" b="1" i="1" spc="7" baseline="38194" dirty="0">
                <a:latin typeface="Times New Roman"/>
                <a:cs typeface="Times New Roman"/>
              </a:rPr>
              <a:t>3 </a:t>
            </a:r>
            <a:r>
              <a:rPr sz="1200" spc="-20" dirty="0">
                <a:latin typeface="Times New Roman"/>
                <a:cs typeface="Times New Roman"/>
              </a:rPr>
              <a:t>rigid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tank </a:t>
            </a:r>
            <a:r>
              <a:rPr sz="1200" spc="-10" dirty="0">
                <a:latin typeface="Times New Roman"/>
                <a:cs typeface="Times New Roman"/>
              </a:rPr>
              <a:t>contains hydrogen </a:t>
            </a:r>
            <a:r>
              <a:rPr sz="1200" spc="-5" dirty="0">
                <a:latin typeface="Times New Roman"/>
                <a:cs typeface="Times New Roman"/>
              </a:rPr>
              <a:t>at  </a:t>
            </a:r>
            <a:r>
              <a:rPr sz="1200" b="1" i="1" dirty="0">
                <a:latin typeface="Times New Roman"/>
                <a:cs typeface="Times New Roman"/>
              </a:rPr>
              <a:t>250kPa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420K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gas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now cooled </a:t>
            </a:r>
            <a:r>
              <a:rPr sz="1200" spc="-10" dirty="0">
                <a:latin typeface="Times New Roman"/>
                <a:cs typeface="Times New Roman"/>
              </a:rPr>
              <a:t>until its 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dirty="0">
                <a:latin typeface="Times New Roman"/>
                <a:cs typeface="Times New Roman"/>
              </a:rPr>
              <a:t>drops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b="1" i="1" spc="-5" dirty="0">
                <a:latin typeface="Times New Roman"/>
                <a:cs typeface="Times New Roman"/>
              </a:rPr>
              <a:t>300K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(a)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final </a:t>
            </a:r>
            <a:r>
              <a:rPr sz="1200" spc="-5" dirty="0">
                <a:latin typeface="Times New Roman"/>
                <a:cs typeface="Times New Roman"/>
              </a:rPr>
              <a:t>pressure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tank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(b)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amount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10" dirty="0">
                <a:latin typeface="Times New Roman"/>
                <a:cs typeface="Times New Roman"/>
              </a:rPr>
              <a:t>heat transfer </a:t>
            </a:r>
            <a:r>
              <a:rPr sz="1200" spc="-5" dirty="0">
                <a:latin typeface="Times New Roman"/>
                <a:cs typeface="Times New Roman"/>
              </a:rPr>
              <a:t>from 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tank.</a:t>
            </a:r>
            <a:endParaRPr sz="1200">
              <a:latin typeface="Times New Roman"/>
              <a:cs typeface="Times New Roman"/>
            </a:endParaRPr>
          </a:p>
          <a:p>
            <a:pPr marL="38100" marR="32384" indent="1112520">
              <a:lnSpc>
                <a:spcPct val="95000"/>
              </a:lnSpc>
              <a:spcBef>
                <a:spcPts val="45"/>
              </a:spcBef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178.6 kPa, 180.0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kJ 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1.7-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spc="-5" dirty="0">
                <a:latin typeface="Times New Roman"/>
                <a:cs typeface="Times New Roman"/>
              </a:rPr>
              <a:t>20kg </a:t>
            </a:r>
            <a:r>
              <a:rPr sz="1200" spc="-20" dirty="0">
                <a:latin typeface="Times New Roman"/>
                <a:cs typeface="Times New Roman"/>
              </a:rPr>
              <a:t>mass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iron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100C°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brought </a:t>
            </a:r>
            <a:r>
              <a:rPr sz="1200" spc="-15" dirty="0">
                <a:latin typeface="Times New Roman"/>
                <a:cs typeface="Times New Roman"/>
              </a:rPr>
              <a:t>into  </a:t>
            </a:r>
            <a:r>
              <a:rPr sz="1200" dirty="0">
                <a:latin typeface="Times New Roman"/>
                <a:cs typeface="Times New Roman"/>
              </a:rPr>
              <a:t>contact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b="1" i="1" spc="-5" dirty="0">
                <a:latin typeface="Times New Roman"/>
                <a:cs typeface="Times New Roman"/>
              </a:rPr>
              <a:t>20kg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25" dirty="0">
                <a:latin typeface="Times New Roman"/>
                <a:cs typeface="Times New Roman"/>
              </a:rPr>
              <a:t>aluminum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200C° </a:t>
            </a:r>
            <a:r>
              <a:rPr sz="1200" spc="-25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58259" y="4033011"/>
            <a:ext cx="308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920" algn="l"/>
                <a:tab pos="1579245" algn="l"/>
                <a:tab pos="2414905" algn="l"/>
                <a:tab pos="2805430" algn="l"/>
              </a:tabLst>
            </a:pP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u</a:t>
            </a:r>
            <a:r>
              <a:rPr sz="1200" spc="-50" dirty="0">
                <a:latin typeface="Times New Roman"/>
                <a:cs typeface="Times New Roman"/>
              </a:rPr>
              <a:t>l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c</a:t>
            </a:r>
            <a:r>
              <a:rPr sz="1200" spc="-50" dirty="0">
                <a:latin typeface="Times New Roman"/>
                <a:cs typeface="Times New Roman"/>
              </a:rPr>
              <a:t>l</a:t>
            </a:r>
            <a:r>
              <a:rPr sz="1200" spc="15" dirty="0">
                <a:latin typeface="Times New Roman"/>
                <a:cs typeface="Times New Roman"/>
              </a:rPr>
              <a:t>o</a:t>
            </a:r>
            <a:r>
              <a:rPr sz="1200" spc="-15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u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De</a:t>
            </a:r>
            <a:r>
              <a:rPr sz="1200" spc="15" dirty="0">
                <a:latin typeface="Times New Roman"/>
                <a:cs typeface="Times New Roman"/>
              </a:rPr>
              <a:t>t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50" dirty="0">
                <a:latin typeface="Times New Roman"/>
                <a:cs typeface="Times New Roman"/>
              </a:rPr>
              <a:t>mi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30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45" dirty="0">
                <a:latin typeface="Times New Roman"/>
                <a:cs typeface="Times New Roman"/>
              </a:rPr>
              <a:t>f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58259" y="4209796"/>
            <a:ext cx="297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imes New Roman"/>
                <a:cs typeface="Times New Roman"/>
              </a:rPr>
              <a:t>equilibrium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combined</a:t>
            </a:r>
            <a:r>
              <a:rPr sz="1200" spc="-15" dirty="0">
                <a:latin typeface="Times New Roman"/>
                <a:cs typeface="Times New Roman"/>
              </a:rPr>
              <a:t> system.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24803" y="4386579"/>
            <a:ext cx="976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00" b="1" i="1" spc="-3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168C°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8259" y="4560315"/>
            <a:ext cx="3082925" cy="23114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1.8- </a:t>
            </a:r>
            <a:r>
              <a:rPr sz="1200" spc="-20" dirty="0">
                <a:latin typeface="Times New Roman"/>
                <a:cs typeface="Times New Roman"/>
              </a:rPr>
              <a:t>An </a:t>
            </a:r>
            <a:r>
              <a:rPr sz="1200" spc="-10" dirty="0">
                <a:latin typeface="Times New Roman"/>
                <a:cs typeface="Times New Roman"/>
              </a:rPr>
              <a:t>unknown </a:t>
            </a:r>
            <a:r>
              <a:rPr sz="1200" spc="-20" dirty="0">
                <a:latin typeface="Times New Roman"/>
                <a:cs typeface="Times New Roman"/>
              </a:rPr>
              <a:t>mass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iron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90C°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dropped  </a:t>
            </a:r>
            <a:r>
              <a:rPr sz="1200" spc="-15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spc="-15" dirty="0">
                <a:latin typeface="Times New Roman"/>
                <a:cs typeface="Times New Roman"/>
              </a:rPr>
              <a:t>insulated </a:t>
            </a:r>
            <a:r>
              <a:rPr sz="1200" spc="-5" dirty="0">
                <a:latin typeface="Times New Roman"/>
                <a:cs typeface="Times New Roman"/>
              </a:rPr>
              <a:t>tank that </a:t>
            </a:r>
            <a:r>
              <a:rPr sz="1200" spc="-10" dirty="0">
                <a:latin typeface="Times New Roman"/>
                <a:cs typeface="Times New Roman"/>
              </a:rPr>
              <a:t>contains </a:t>
            </a:r>
            <a:r>
              <a:rPr sz="1200" b="1" i="1" spc="-5" dirty="0">
                <a:latin typeface="Times New Roman"/>
                <a:cs typeface="Times New Roman"/>
              </a:rPr>
              <a:t>80L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water 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20C°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20" dirty="0">
                <a:latin typeface="Times New Roman"/>
                <a:cs typeface="Times New Roman"/>
              </a:rPr>
              <a:t>At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same </a:t>
            </a:r>
            <a:r>
              <a:rPr sz="1200" spc="-15" dirty="0">
                <a:latin typeface="Times New Roman"/>
                <a:cs typeface="Times New Roman"/>
              </a:rPr>
              <a:t>time,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paddle wheel </a:t>
            </a:r>
            <a:r>
              <a:rPr sz="1200" spc="-15" dirty="0">
                <a:latin typeface="Times New Roman"/>
                <a:cs typeface="Times New Roman"/>
              </a:rPr>
              <a:t>driven  by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spc="-5" dirty="0">
                <a:latin typeface="Times New Roman"/>
                <a:cs typeface="Times New Roman"/>
              </a:rPr>
              <a:t>200W </a:t>
            </a:r>
            <a:r>
              <a:rPr sz="1200" dirty="0">
                <a:latin typeface="Times New Roman"/>
                <a:cs typeface="Times New Roman"/>
              </a:rPr>
              <a:t>motor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activated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stir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water.  </a:t>
            </a:r>
            <a:r>
              <a:rPr sz="1200" spc="-10" dirty="0">
                <a:latin typeface="Times New Roman"/>
                <a:cs typeface="Times New Roman"/>
              </a:rPr>
              <a:t>Thermal </a:t>
            </a:r>
            <a:r>
              <a:rPr sz="1200" spc="-20" dirty="0">
                <a:latin typeface="Times New Roman"/>
                <a:cs typeface="Times New Roman"/>
              </a:rPr>
              <a:t>equilibrium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5" dirty="0">
                <a:latin typeface="Times New Roman"/>
                <a:cs typeface="Times New Roman"/>
              </a:rPr>
              <a:t>established </a:t>
            </a:r>
            <a:r>
              <a:rPr sz="1200" spc="-10" dirty="0">
                <a:latin typeface="Times New Roman"/>
                <a:cs typeface="Times New Roman"/>
              </a:rPr>
              <a:t>after </a:t>
            </a:r>
            <a:r>
              <a:rPr sz="1200" b="1" i="1" spc="-5" dirty="0">
                <a:latin typeface="Times New Roman"/>
                <a:cs typeface="Times New Roman"/>
              </a:rPr>
              <a:t>25  </a:t>
            </a:r>
            <a:r>
              <a:rPr sz="1200" b="1" i="1" dirty="0">
                <a:latin typeface="Times New Roman"/>
                <a:cs typeface="Times New Roman"/>
              </a:rPr>
              <a:t>minutes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25" dirty="0">
                <a:latin typeface="Times New Roman"/>
                <a:cs typeface="Times New Roman"/>
              </a:rPr>
              <a:t>final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27C°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By  </a:t>
            </a:r>
            <a:r>
              <a:rPr sz="1200" spc="-15" dirty="0">
                <a:latin typeface="Times New Roman"/>
                <a:cs typeface="Times New Roman"/>
              </a:rPr>
              <a:t>neglecting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5" dirty="0">
                <a:latin typeface="Times New Roman"/>
                <a:cs typeface="Times New Roman"/>
              </a:rPr>
              <a:t>stored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paddle </a:t>
            </a:r>
            <a:r>
              <a:rPr sz="1200" spc="-20" dirty="0">
                <a:latin typeface="Times New Roman"/>
                <a:cs typeface="Times New Roman"/>
              </a:rPr>
              <a:t>wheel, 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mass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iron.</a:t>
            </a:r>
            <a:endParaRPr sz="1200">
              <a:latin typeface="Times New Roman"/>
              <a:cs typeface="Times New Roman"/>
            </a:endParaRPr>
          </a:p>
          <a:p>
            <a:pPr marL="12700" marR="10160" indent="2026920" algn="just">
              <a:lnSpc>
                <a:spcPct val="95400"/>
              </a:lnSpc>
              <a:spcBef>
                <a:spcPts val="45"/>
              </a:spcBef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72.1kg  1.9-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spc="-5" dirty="0">
                <a:latin typeface="Times New Roman"/>
                <a:cs typeface="Times New Roman"/>
              </a:rPr>
              <a:t>90 lbm </a:t>
            </a:r>
            <a:r>
              <a:rPr sz="1200" spc="-20" dirty="0">
                <a:latin typeface="Times New Roman"/>
                <a:cs typeface="Times New Roman"/>
              </a:rPr>
              <a:t>mass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copper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160F°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spc="-5" dirty="0">
                <a:latin typeface="Times New Roman"/>
                <a:cs typeface="Times New Roman"/>
              </a:rPr>
              <a:t>50  lbm </a:t>
            </a:r>
            <a:r>
              <a:rPr sz="1200" spc="-20" dirty="0">
                <a:latin typeface="Times New Roman"/>
                <a:cs typeface="Times New Roman"/>
              </a:rPr>
              <a:t>mass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iron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200F°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dropped </a:t>
            </a:r>
            <a:r>
              <a:rPr sz="1200" spc="-15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a tank  </a:t>
            </a:r>
            <a:r>
              <a:rPr sz="1200" spc="-15" dirty="0">
                <a:latin typeface="Times New Roman"/>
                <a:cs typeface="Times New Roman"/>
              </a:rPr>
              <a:t>containing </a:t>
            </a:r>
            <a:r>
              <a:rPr sz="1200" b="1" i="1" spc="-5" dirty="0">
                <a:latin typeface="Times New Roman"/>
                <a:cs typeface="Times New Roman"/>
              </a:rPr>
              <a:t>180 lbm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water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70F°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b="1" i="1" spc="-5" dirty="0">
                <a:latin typeface="Times New Roman"/>
                <a:cs typeface="Times New Roman"/>
              </a:rPr>
              <a:t>600 Btu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lost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surroundings </a:t>
            </a:r>
            <a:r>
              <a:rPr sz="1200" spc="-15" dirty="0">
                <a:latin typeface="Times New Roman"/>
                <a:cs typeface="Times New Roman"/>
              </a:rPr>
              <a:t>during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8259" y="6837171"/>
            <a:ext cx="3085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0090" algn="l"/>
                <a:tab pos="1525270" algn="l"/>
                <a:tab pos="1918970" algn="l"/>
                <a:tab pos="2385695" algn="l"/>
              </a:tabLst>
            </a:pPr>
            <a:r>
              <a:rPr sz="1200" spc="-5" dirty="0">
                <a:latin typeface="Times New Roman"/>
                <a:cs typeface="Times New Roman"/>
              </a:rPr>
              <a:t>p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15" dirty="0">
                <a:latin typeface="Times New Roman"/>
                <a:cs typeface="Times New Roman"/>
              </a:rPr>
              <a:t>o</a:t>
            </a:r>
            <a:r>
              <a:rPr sz="1200" spc="-10" dirty="0">
                <a:latin typeface="Times New Roman"/>
                <a:cs typeface="Times New Roman"/>
              </a:rPr>
              <a:t>ce</a:t>
            </a:r>
            <a:r>
              <a:rPr sz="1200" spc="-15" dirty="0">
                <a:latin typeface="Times New Roman"/>
                <a:cs typeface="Times New Roman"/>
              </a:rPr>
              <a:t>ss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50" dirty="0">
                <a:latin typeface="Times New Roman"/>
                <a:cs typeface="Times New Roman"/>
              </a:rPr>
              <a:t>mi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20" dirty="0">
                <a:latin typeface="Times New Roman"/>
                <a:cs typeface="Times New Roman"/>
              </a:rPr>
              <a:t>t</a:t>
            </a:r>
            <a:r>
              <a:rPr sz="1200" spc="-30" dirty="0">
                <a:latin typeface="Times New Roman"/>
                <a:cs typeface="Times New Roman"/>
              </a:rPr>
              <a:t>h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45" dirty="0">
                <a:latin typeface="Times New Roman"/>
                <a:cs typeface="Times New Roman"/>
              </a:rPr>
              <a:t>f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30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spc="-5" dirty="0">
                <a:latin typeface="Times New Roman"/>
                <a:cs typeface="Times New Roman"/>
              </a:rPr>
              <a:t>qu</a:t>
            </a:r>
            <a:r>
              <a:rPr sz="1200" spc="-50" dirty="0">
                <a:latin typeface="Times New Roman"/>
                <a:cs typeface="Times New Roman"/>
              </a:rPr>
              <a:t>ili</a:t>
            </a:r>
            <a:r>
              <a:rPr sz="1200" spc="-30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5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um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58259" y="7013956"/>
            <a:ext cx="3042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8985" algn="l"/>
              </a:tabLst>
            </a:pPr>
            <a:r>
              <a:rPr sz="1200" spc="-5" dirty="0">
                <a:latin typeface="Times New Roman"/>
                <a:cs typeface="Times New Roman"/>
              </a:rPr>
              <a:t>temperature.	</a:t>
            </a: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00" b="1" i="1" spc="-2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74.3F°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58259" y="7318756"/>
            <a:ext cx="3084830" cy="26225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6350" algn="just">
              <a:lnSpc>
                <a:spcPct val="96000"/>
              </a:lnSpc>
              <a:spcBef>
                <a:spcPts val="155"/>
              </a:spcBef>
              <a:tabLst>
                <a:tab pos="1960245" algn="l"/>
              </a:tabLst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1.10-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inner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5" dirty="0">
                <a:latin typeface="Times New Roman"/>
                <a:cs typeface="Times New Roman"/>
              </a:rPr>
              <a:t>outer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dirty="0">
                <a:latin typeface="Times New Roman"/>
                <a:cs typeface="Times New Roman"/>
              </a:rPr>
              <a:t>5m×6m  </a:t>
            </a:r>
            <a:r>
              <a:rPr sz="1200" spc="-15" dirty="0">
                <a:latin typeface="Times New Roman"/>
                <a:cs typeface="Times New Roman"/>
              </a:rPr>
              <a:t>brick wall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15" dirty="0">
                <a:latin typeface="Times New Roman"/>
                <a:cs typeface="Times New Roman"/>
              </a:rPr>
              <a:t>thickness </a:t>
            </a:r>
            <a:r>
              <a:rPr sz="1200" b="1" i="1" spc="-5" dirty="0">
                <a:latin typeface="Times New Roman"/>
                <a:cs typeface="Times New Roman"/>
              </a:rPr>
              <a:t>30cm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thermal  conductivity </a:t>
            </a:r>
            <a:r>
              <a:rPr sz="1200" b="1" i="1" dirty="0">
                <a:latin typeface="Times New Roman"/>
                <a:cs typeface="Times New Roman"/>
              </a:rPr>
              <a:t>0.69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spc="-20" dirty="0">
                <a:latin typeface="Times New Roman"/>
                <a:cs typeface="Times New Roman"/>
              </a:rPr>
              <a:t>maintained  </a:t>
            </a:r>
            <a:r>
              <a:rPr sz="1200" spc="-5" dirty="0">
                <a:latin typeface="Times New Roman"/>
                <a:cs typeface="Times New Roman"/>
              </a:rPr>
              <a:t>at  temperatures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b="1" i="1" spc="-5" dirty="0">
                <a:latin typeface="Times New Roman"/>
                <a:cs typeface="Times New Roman"/>
              </a:rPr>
              <a:t>20C°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5C°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respectively.  Determine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10" dirty="0">
                <a:latin typeface="Times New Roman"/>
                <a:cs typeface="Times New Roman"/>
              </a:rPr>
              <a:t>heat transfer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wall,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b="1" i="1" spc="-10" dirty="0">
                <a:latin typeface="Times New Roman"/>
                <a:cs typeface="Times New Roman"/>
              </a:rPr>
              <a:t>W</a:t>
            </a:r>
            <a:r>
              <a:rPr sz="1200" spc="-10" dirty="0">
                <a:latin typeface="Times New Roman"/>
                <a:cs typeface="Times New Roman"/>
              </a:rPr>
              <a:t>.	</a:t>
            </a: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1035</a:t>
            </a:r>
            <a:r>
              <a:rPr sz="1200" b="1" i="1" spc="5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  <a:spcBef>
                <a:spcPts val="1045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1.11-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inner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5" dirty="0">
                <a:latin typeface="Times New Roman"/>
                <a:cs typeface="Times New Roman"/>
              </a:rPr>
              <a:t>outer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dirty="0">
                <a:latin typeface="Times New Roman"/>
                <a:cs typeface="Times New Roman"/>
              </a:rPr>
              <a:t>0.5cm</a:t>
            </a:r>
            <a:r>
              <a:rPr sz="1200" dirty="0">
                <a:latin typeface="Times New Roman"/>
                <a:cs typeface="Times New Roman"/>
              </a:rPr>
              <a:t>-  </a:t>
            </a:r>
            <a:r>
              <a:rPr sz="1200" spc="-15" dirty="0">
                <a:latin typeface="Times New Roman"/>
                <a:cs typeface="Times New Roman"/>
              </a:rPr>
              <a:t>thick </a:t>
            </a:r>
            <a:r>
              <a:rPr sz="1200" b="1" i="1" dirty="0">
                <a:latin typeface="Times New Roman"/>
                <a:cs typeface="Times New Roman"/>
              </a:rPr>
              <a:t>2m×2m </a:t>
            </a:r>
            <a:r>
              <a:rPr sz="1200" spc="-10" dirty="0">
                <a:latin typeface="Times New Roman"/>
                <a:cs typeface="Times New Roman"/>
              </a:rPr>
              <a:t>window </a:t>
            </a:r>
            <a:r>
              <a:rPr sz="1200" spc="-15" dirty="0">
                <a:latin typeface="Times New Roman"/>
                <a:cs typeface="Times New Roman"/>
              </a:rPr>
              <a:t>glass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winter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b="1" i="1" spc="-5" dirty="0">
                <a:latin typeface="Times New Roman"/>
                <a:cs typeface="Times New Roman"/>
              </a:rPr>
              <a:t>10C° 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3C°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respectively.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thermal conductivity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glass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dirty="0">
                <a:latin typeface="Times New Roman"/>
                <a:cs typeface="Times New Roman"/>
              </a:rPr>
              <a:t>0.78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amount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heat loss,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b="1" i="1" spc="-5" dirty="0">
                <a:latin typeface="Times New Roman"/>
                <a:cs typeface="Times New Roman"/>
              </a:rPr>
              <a:t>kJ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glass </a:t>
            </a:r>
            <a:r>
              <a:rPr sz="1200" spc="-5" dirty="0">
                <a:latin typeface="Times New Roman"/>
                <a:cs typeface="Times New Roman"/>
              </a:rPr>
              <a:t>over  a period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5 hours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20" dirty="0">
                <a:latin typeface="Times New Roman"/>
                <a:cs typeface="Times New Roman"/>
              </a:rPr>
              <a:t>What </a:t>
            </a:r>
            <a:r>
              <a:rPr sz="1200" spc="-10" dirty="0">
                <a:latin typeface="Times New Roman"/>
                <a:cs typeface="Times New Roman"/>
              </a:rPr>
              <a:t>would your answer </a:t>
            </a:r>
            <a:r>
              <a:rPr sz="1200" spc="-15" dirty="0">
                <a:latin typeface="Times New Roman"/>
                <a:cs typeface="Times New Roman"/>
              </a:rPr>
              <a:t>be  </a:t>
            </a:r>
            <a:r>
              <a:rPr sz="1200" spc="-3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glass </a:t>
            </a:r>
            <a:r>
              <a:rPr sz="1200" spc="-5" dirty="0">
                <a:latin typeface="Times New Roman"/>
                <a:cs typeface="Times New Roman"/>
              </a:rPr>
              <a:t>were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1cm</a:t>
            </a:r>
            <a:r>
              <a:rPr sz="1200" spc="-5" dirty="0">
                <a:latin typeface="Times New Roman"/>
                <a:cs typeface="Times New Roman"/>
              </a:rPr>
              <a:t>-thick?</a:t>
            </a:r>
            <a:endParaRPr sz="1200">
              <a:latin typeface="Times New Roman"/>
              <a:cs typeface="Times New Roman"/>
            </a:endParaRPr>
          </a:p>
          <a:p>
            <a:pPr marL="1045844" algn="just">
              <a:lnSpc>
                <a:spcPts val="1390"/>
              </a:lnSpc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78,624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kJ,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39,312</a:t>
            </a:r>
            <a:r>
              <a:rPr sz="1200" b="1" i="1" spc="45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kJ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236" y="463804"/>
            <a:ext cx="9664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4974" y="463804"/>
            <a:ext cx="17735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1283" y="747268"/>
            <a:ext cx="3083560" cy="161353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6000"/>
              </a:lnSpc>
              <a:spcBef>
                <a:spcPts val="155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1.12- </a:t>
            </a:r>
            <a:r>
              <a:rPr sz="1200" spc="-15" dirty="0">
                <a:latin typeface="Times New Roman"/>
                <a:cs typeface="Times New Roman"/>
              </a:rPr>
              <a:t>During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spc="-15" dirty="0">
                <a:latin typeface="Times New Roman"/>
                <a:cs typeface="Times New Roman"/>
              </a:rPr>
              <a:t>experiment, </a:t>
            </a:r>
            <a:r>
              <a:rPr sz="1200" spc="5" dirty="0">
                <a:latin typeface="Times New Roman"/>
                <a:cs typeface="Times New Roman"/>
              </a:rPr>
              <a:t>two </a:t>
            </a:r>
            <a:r>
              <a:rPr sz="1200" spc="-10" dirty="0">
                <a:latin typeface="Times New Roman"/>
                <a:cs typeface="Times New Roman"/>
              </a:rPr>
              <a:t>0.5-cm-thick  </a:t>
            </a:r>
            <a:r>
              <a:rPr sz="1200" spc="-20" dirty="0">
                <a:latin typeface="Times New Roman"/>
                <a:cs typeface="Times New Roman"/>
              </a:rPr>
              <a:t>samples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10cm×10cm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20" dirty="0">
                <a:latin typeface="Times New Roman"/>
                <a:cs typeface="Times New Roman"/>
              </a:rPr>
              <a:t>size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 used. </a:t>
            </a:r>
            <a:r>
              <a:rPr sz="1200" spc="-20" dirty="0">
                <a:latin typeface="Times New Roman"/>
                <a:cs typeface="Times New Roman"/>
              </a:rPr>
              <a:t>When  </a:t>
            </a:r>
            <a:r>
              <a:rPr sz="1200" dirty="0">
                <a:latin typeface="Times New Roman"/>
                <a:cs typeface="Times New Roman"/>
              </a:rPr>
              <a:t>steady operation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reached, </a:t>
            </a:r>
            <a:r>
              <a:rPr sz="1200" spc="-5" dirty="0">
                <a:latin typeface="Times New Roman"/>
                <a:cs typeface="Times New Roman"/>
              </a:rPr>
              <a:t>the heater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spc="-10" dirty="0">
                <a:latin typeface="Times New Roman"/>
                <a:cs typeface="Times New Roman"/>
              </a:rPr>
              <a:t>observed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draw </a:t>
            </a:r>
            <a:r>
              <a:rPr sz="1200" b="1" i="1" spc="-5" dirty="0">
                <a:latin typeface="Times New Roman"/>
                <a:cs typeface="Times New Roman"/>
              </a:rPr>
              <a:t>35W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electric </a:t>
            </a:r>
            <a:r>
              <a:rPr sz="1200" dirty="0">
                <a:latin typeface="Times New Roman"/>
                <a:cs typeface="Times New Roman"/>
              </a:rPr>
              <a:t>power,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 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spc="-20" dirty="0">
                <a:latin typeface="Times New Roman"/>
                <a:cs typeface="Times New Roman"/>
              </a:rPr>
              <a:t>sample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observed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drop 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b="1" i="1" spc="-5" dirty="0">
                <a:latin typeface="Times New Roman"/>
                <a:cs typeface="Times New Roman"/>
              </a:rPr>
              <a:t>82C° </a:t>
            </a:r>
            <a:r>
              <a:rPr sz="1200" spc="-5" dirty="0">
                <a:latin typeface="Times New Roman"/>
                <a:cs typeface="Times New Roman"/>
              </a:rPr>
              <a:t>at the </a:t>
            </a:r>
            <a:r>
              <a:rPr sz="1200" spc="-25" dirty="0">
                <a:latin typeface="Times New Roman"/>
                <a:cs typeface="Times New Roman"/>
              </a:rPr>
              <a:t>inner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b="1" i="1" spc="-5" dirty="0">
                <a:latin typeface="Times New Roman"/>
                <a:cs typeface="Times New Roman"/>
              </a:rPr>
              <a:t>74C° </a:t>
            </a:r>
            <a:r>
              <a:rPr sz="1200" spc="-5" dirty="0">
                <a:latin typeface="Times New Roman"/>
                <a:cs typeface="Times New Roman"/>
              </a:rPr>
              <a:t>at the  </a:t>
            </a:r>
            <a:r>
              <a:rPr sz="1200" spc="5" dirty="0">
                <a:latin typeface="Times New Roman"/>
                <a:cs typeface="Times New Roman"/>
              </a:rPr>
              <a:t>outer </a:t>
            </a:r>
            <a:r>
              <a:rPr sz="1200" spc="-10" dirty="0">
                <a:latin typeface="Times New Roman"/>
                <a:cs typeface="Times New Roman"/>
              </a:rPr>
              <a:t>surface.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thermal conductivity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material </a:t>
            </a:r>
            <a:r>
              <a:rPr sz="1200" spc="-5" dirty="0">
                <a:latin typeface="Times New Roman"/>
                <a:cs typeface="Times New Roman"/>
              </a:rPr>
              <a:t>at the </a:t>
            </a:r>
            <a:r>
              <a:rPr sz="1200" spc="-10" dirty="0">
                <a:latin typeface="Times New Roman"/>
                <a:cs typeface="Times New Roman"/>
              </a:rPr>
              <a:t>average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temperature.</a:t>
            </a:r>
            <a:endParaRPr sz="1200">
              <a:latin typeface="Times New Roman"/>
              <a:cs typeface="Times New Roman"/>
            </a:endParaRPr>
          </a:p>
          <a:p>
            <a:pPr marL="1621790" algn="just">
              <a:lnSpc>
                <a:spcPts val="1390"/>
              </a:lnSpc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1.09W/m</a:t>
            </a:r>
            <a:r>
              <a:rPr sz="1200" b="1" i="1" spc="45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·C°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5883" y="3901947"/>
            <a:ext cx="3135630" cy="28390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0480" algn="just">
              <a:lnSpc>
                <a:spcPct val="958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1.13-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person </a:t>
            </a:r>
            <a:r>
              <a:rPr sz="1200" spc="-15" dirty="0">
                <a:latin typeface="Times New Roman"/>
                <a:cs typeface="Times New Roman"/>
              </a:rPr>
              <a:t>standing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10" dirty="0">
                <a:latin typeface="Times New Roman"/>
                <a:cs typeface="Times New Roman"/>
              </a:rPr>
              <a:t>room  </a:t>
            </a:r>
            <a:r>
              <a:rPr sz="1200" spc="-20" dirty="0">
                <a:latin typeface="Times New Roman"/>
                <a:cs typeface="Times New Roman"/>
              </a:rPr>
              <a:t>maintained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20C°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spc="-20" dirty="0">
                <a:latin typeface="Times New Roman"/>
                <a:cs typeface="Times New Roman"/>
              </a:rPr>
              <a:t>all  </a:t>
            </a:r>
            <a:r>
              <a:rPr sz="1200" spc="-15" dirty="0">
                <a:latin typeface="Times New Roman"/>
                <a:cs typeface="Times New Roman"/>
              </a:rPr>
              <a:t>times.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inner 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walls, </a:t>
            </a:r>
            <a:r>
              <a:rPr sz="1200" spc="-10" dirty="0">
                <a:latin typeface="Times New Roman"/>
                <a:cs typeface="Times New Roman"/>
              </a:rPr>
              <a:t>floors,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25" dirty="0">
                <a:latin typeface="Times New Roman"/>
                <a:cs typeface="Times New Roman"/>
              </a:rPr>
              <a:t>ceiling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 house are </a:t>
            </a:r>
            <a:r>
              <a:rPr sz="1200" spc="-10" dirty="0">
                <a:latin typeface="Times New Roman"/>
                <a:cs typeface="Times New Roman"/>
              </a:rPr>
              <a:t>observed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at an </a:t>
            </a:r>
            <a:r>
              <a:rPr sz="1200" spc="-10" dirty="0">
                <a:latin typeface="Times New Roman"/>
                <a:cs typeface="Times New Roman"/>
              </a:rPr>
              <a:t>average 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12C°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winter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23C° </a:t>
            </a:r>
            <a:r>
              <a:rPr sz="1200" spc="-25" dirty="0">
                <a:latin typeface="Times New Roman"/>
                <a:cs typeface="Times New Roman"/>
              </a:rPr>
              <a:t>in  </a:t>
            </a:r>
            <a:r>
              <a:rPr sz="1200" spc="-15" dirty="0">
                <a:latin typeface="Times New Roman"/>
                <a:cs typeface="Times New Roman"/>
              </a:rPr>
              <a:t>summer. Determine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rates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radiation heat  transfer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spc="-15" dirty="0">
                <a:latin typeface="Times New Roman"/>
                <a:cs typeface="Times New Roman"/>
              </a:rPr>
              <a:t>this </a:t>
            </a:r>
            <a:r>
              <a:rPr sz="1200" dirty="0">
                <a:latin typeface="Times New Roman"/>
                <a:cs typeface="Times New Roman"/>
              </a:rPr>
              <a:t>person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surrounding  surfaces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both </a:t>
            </a:r>
            <a:r>
              <a:rPr sz="1200" spc="-20" dirty="0">
                <a:latin typeface="Times New Roman"/>
                <a:cs typeface="Times New Roman"/>
              </a:rPr>
              <a:t>summer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winter </a:t>
            </a:r>
            <a:r>
              <a:rPr sz="1200" spc="-25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 exposed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area, </a:t>
            </a:r>
            <a:r>
              <a:rPr sz="1200" spc="-25" dirty="0">
                <a:latin typeface="Times New Roman"/>
                <a:cs typeface="Times New Roman"/>
              </a:rPr>
              <a:t>emissivity,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average  </a:t>
            </a:r>
            <a:r>
              <a:rPr sz="1200" spc="5" dirty="0">
                <a:latin typeface="Times New Roman"/>
                <a:cs typeface="Times New Roman"/>
              </a:rPr>
              <a:t>outer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person </a:t>
            </a:r>
            <a:r>
              <a:rPr sz="1200" spc="-5" dirty="0">
                <a:latin typeface="Times New Roman"/>
                <a:cs typeface="Times New Roman"/>
              </a:rPr>
              <a:t>are  </a:t>
            </a:r>
            <a:r>
              <a:rPr sz="1200" b="1" i="1" spc="5" dirty="0">
                <a:latin typeface="Times New Roman"/>
                <a:cs typeface="Times New Roman"/>
              </a:rPr>
              <a:t>1.6m</a:t>
            </a:r>
            <a:r>
              <a:rPr sz="1200" b="1" i="1" spc="7" baseline="38194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, </a:t>
            </a:r>
            <a:r>
              <a:rPr sz="1200" b="1" i="1" dirty="0">
                <a:latin typeface="Times New Roman"/>
                <a:cs typeface="Times New Roman"/>
              </a:rPr>
              <a:t>0.95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32C°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respectively.</a:t>
            </a:r>
            <a:endParaRPr sz="1200">
              <a:latin typeface="Times New Roman"/>
              <a:cs typeface="Times New Roman"/>
            </a:endParaRPr>
          </a:p>
          <a:p>
            <a:pPr marL="38100" marR="34290" indent="1270635">
              <a:lnSpc>
                <a:spcPct val="95400"/>
              </a:lnSpc>
              <a:spcBef>
                <a:spcPts val="40"/>
              </a:spcBef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84.2 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W,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177.2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W 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1.14- </a:t>
            </a:r>
            <a:r>
              <a:rPr sz="1200" dirty="0">
                <a:latin typeface="Times New Roman"/>
                <a:cs typeface="Times New Roman"/>
              </a:rPr>
              <a:t>Hot </a:t>
            </a:r>
            <a:r>
              <a:rPr sz="1200" spc="-20" dirty="0">
                <a:latin typeface="Times New Roman"/>
                <a:cs typeface="Times New Roman"/>
              </a:rPr>
              <a:t>air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80C°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5" dirty="0">
                <a:latin typeface="Times New Roman"/>
                <a:cs typeface="Times New Roman"/>
              </a:rPr>
              <a:t>blown </a:t>
            </a:r>
            <a:r>
              <a:rPr sz="1200" spc="-5" dirty="0">
                <a:latin typeface="Times New Roman"/>
                <a:cs typeface="Times New Roman"/>
              </a:rPr>
              <a:t>over a </a:t>
            </a:r>
            <a:r>
              <a:rPr sz="1200" b="1" i="1" dirty="0">
                <a:latin typeface="Times New Roman"/>
                <a:cs typeface="Times New Roman"/>
              </a:rPr>
              <a:t>2m×4m </a:t>
            </a:r>
            <a:r>
              <a:rPr sz="1200" spc="-25" dirty="0">
                <a:latin typeface="Times New Roman"/>
                <a:cs typeface="Times New Roman"/>
              </a:rPr>
              <a:t>flat 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30C°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average </a:t>
            </a:r>
            <a:r>
              <a:rPr sz="1200" spc="-5" dirty="0">
                <a:latin typeface="Times New Roman"/>
                <a:cs typeface="Times New Roman"/>
              </a:rPr>
              <a:t>convection </a:t>
            </a:r>
            <a:r>
              <a:rPr sz="1200" spc="-10" dirty="0">
                <a:latin typeface="Times New Roman"/>
                <a:cs typeface="Times New Roman"/>
              </a:rPr>
              <a:t>heat  transfer </a:t>
            </a:r>
            <a:r>
              <a:rPr sz="1200" spc="-20" dirty="0">
                <a:latin typeface="Times New Roman"/>
                <a:cs typeface="Times New Roman"/>
              </a:rPr>
              <a:t>coefficient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spc="-5" dirty="0">
                <a:latin typeface="Times New Roman"/>
                <a:cs typeface="Times New Roman"/>
              </a:rPr>
              <a:t>55 </a:t>
            </a:r>
            <a:r>
              <a:rPr sz="1200" b="1" i="1" dirty="0">
                <a:latin typeface="Times New Roman"/>
                <a:cs typeface="Times New Roman"/>
              </a:rPr>
              <a:t>W/m</a:t>
            </a:r>
            <a:r>
              <a:rPr sz="1200" b="1" i="1" baseline="38194" dirty="0">
                <a:latin typeface="Times New Roman"/>
                <a:cs typeface="Times New Roman"/>
              </a:rPr>
              <a:t>2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10" dirty="0">
                <a:latin typeface="Times New Roman"/>
                <a:cs typeface="Times New Roman"/>
              </a:rPr>
              <a:t>heat transfer </a:t>
            </a:r>
            <a:r>
              <a:rPr sz="1200" spc="-5" dirty="0">
                <a:latin typeface="Times New Roman"/>
                <a:cs typeface="Times New Roman"/>
              </a:rPr>
              <a:t>from the </a:t>
            </a:r>
            <a:r>
              <a:rPr sz="1200" spc="-20" dirty="0">
                <a:latin typeface="Times New Roman"/>
                <a:cs typeface="Times New Roman"/>
              </a:rPr>
              <a:t>air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plate,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283" y="6706108"/>
            <a:ext cx="3016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8985" algn="l"/>
              </a:tabLst>
            </a:pPr>
            <a:r>
              <a:rPr sz="1200" b="1" i="1" spc="-10" dirty="0">
                <a:latin typeface="Times New Roman"/>
                <a:cs typeface="Times New Roman"/>
              </a:rPr>
              <a:t>kW</a:t>
            </a:r>
            <a:r>
              <a:rPr sz="1200" spc="-10" dirty="0">
                <a:latin typeface="Times New Roman"/>
                <a:cs typeface="Times New Roman"/>
              </a:rPr>
              <a:t>.	</a:t>
            </a: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22</a:t>
            </a:r>
            <a:r>
              <a:rPr sz="1200" b="1" i="1" spc="-15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kW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5883" y="6882891"/>
            <a:ext cx="3134360" cy="28359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 marR="30480" algn="just">
              <a:lnSpc>
                <a:spcPct val="958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1.15-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spc="-5" dirty="0">
                <a:latin typeface="Times New Roman"/>
                <a:cs typeface="Times New Roman"/>
              </a:rPr>
              <a:t>50cm</a:t>
            </a:r>
            <a:r>
              <a:rPr sz="1200" spc="-5" dirty="0">
                <a:latin typeface="Times New Roman"/>
                <a:cs typeface="Times New Roman"/>
              </a:rPr>
              <a:t>-long, </a:t>
            </a:r>
            <a:r>
              <a:rPr sz="1200" b="1" i="1" spc="-5" dirty="0">
                <a:latin typeface="Times New Roman"/>
                <a:cs typeface="Times New Roman"/>
              </a:rPr>
              <a:t>800W </a:t>
            </a:r>
            <a:r>
              <a:rPr sz="1200" spc="-10" dirty="0">
                <a:latin typeface="Times New Roman"/>
                <a:cs typeface="Times New Roman"/>
              </a:rPr>
              <a:t>electric resistance  </a:t>
            </a:r>
            <a:r>
              <a:rPr sz="1200" spc="-15" dirty="0">
                <a:latin typeface="Times New Roman"/>
                <a:cs typeface="Times New Roman"/>
              </a:rPr>
              <a:t>heating </a:t>
            </a:r>
            <a:r>
              <a:rPr sz="1200" spc="-20" dirty="0">
                <a:latin typeface="Times New Roman"/>
                <a:cs typeface="Times New Roman"/>
              </a:rPr>
              <a:t>element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15" dirty="0">
                <a:latin typeface="Times New Roman"/>
                <a:cs typeface="Times New Roman"/>
              </a:rPr>
              <a:t>diameter </a:t>
            </a:r>
            <a:r>
              <a:rPr sz="1200" b="1" i="1" dirty="0">
                <a:latin typeface="Times New Roman"/>
                <a:cs typeface="Times New Roman"/>
              </a:rPr>
              <a:t>0.5cm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surface 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b="1" i="1" spc="-5" dirty="0">
                <a:latin typeface="Times New Roman"/>
                <a:cs typeface="Times New Roman"/>
              </a:rPr>
              <a:t>120C°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immersed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b="1" i="1" spc="-5" dirty="0">
                <a:latin typeface="Times New Roman"/>
                <a:cs typeface="Times New Roman"/>
              </a:rPr>
              <a:t>60kg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water  </a:t>
            </a:r>
            <a:r>
              <a:rPr sz="1200" spc="-30" dirty="0">
                <a:latin typeface="Times New Roman"/>
                <a:cs typeface="Times New Roman"/>
              </a:rPr>
              <a:t>initially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20C°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how </a:t>
            </a:r>
            <a:r>
              <a:rPr sz="1200" spc="-15" dirty="0">
                <a:latin typeface="Times New Roman"/>
                <a:cs typeface="Times New Roman"/>
              </a:rPr>
              <a:t>long </a:t>
            </a:r>
            <a:r>
              <a:rPr sz="1200" spc="-25" dirty="0">
                <a:latin typeface="Times New Roman"/>
                <a:cs typeface="Times New Roman"/>
              </a:rPr>
              <a:t>it will </a:t>
            </a:r>
            <a:r>
              <a:rPr sz="1200" dirty="0">
                <a:latin typeface="Times New Roman"/>
                <a:cs typeface="Times New Roman"/>
              </a:rPr>
              <a:t>take 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15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heater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raise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water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b="1" i="1" spc="-5" dirty="0">
                <a:latin typeface="Times New Roman"/>
                <a:cs typeface="Times New Roman"/>
              </a:rPr>
              <a:t>80C°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Also, determine </a:t>
            </a:r>
            <a:r>
              <a:rPr sz="1200" spc="-5" dirty="0">
                <a:latin typeface="Times New Roman"/>
                <a:cs typeface="Times New Roman"/>
              </a:rPr>
              <a:t>the convection </a:t>
            </a:r>
            <a:r>
              <a:rPr sz="1200" spc="-10" dirty="0">
                <a:latin typeface="Times New Roman"/>
                <a:cs typeface="Times New Roman"/>
              </a:rPr>
              <a:t>heat  transfer </a:t>
            </a:r>
            <a:r>
              <a:rPr sz="1200" spc="-15" dirty="0">
                <a:latin typeface="Times New Roman"/>
                <a:cs typeface="Times New Roman"/>
              </a:rPr>
              <a:t>coefficients </a:t>
            </a:r>
            <a:r>
              <a:rPr sz="1200" spc="-5" dirty="0">
                <a:latin typeface="Times New Roman"/>
                <a:cs typeface="Times New Roman"/>
              </a:rPr>
              <a:t>at the </a:t>
            </a:r>
            <a:r>
              <a:rPr sz="1200" spc="-25" dirty="0">
                <a:latin typeface="Times New Roman"/>
                <a:cs typeface="Times New Roman"/>
              </a:rPr>
              <a:t>beginning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at the  </a:t>
            </a:r>
            <a:r>
              <a:rPr sz="1200" spc="-15" dirty="0">
                <a:latin typeface="Times New Roman"/>
                <a:cs typeface="Times New Roman"/>
              </a:rPr>
              <a:t>end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heating </a:t>
            </a:r>
            <a:r>
              <a:rPr sz="1200" dirty="0">
                <a:latin typeface="Times New Roman"/>
                <a:cs typeface="Times New Roman"/>
              </a:rPr>
              <a:t>process </a:t>
            </a:r>
            <a:r>
              <a:rPr sz="1200" spc="-25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specific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dirty="0">
                <a:latin typeface="Times New Roman"/>
                <a:cs typeface="Times New Roman"/>
              </a:rPr>
              <a:t>water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dirty="0">
                <a:latin typeface="Times New Roman"/>
                <a:cs typeface="Times New Roman"/>
              </a:rPr>
              <a:t>4.18</a:t>
            </a:r>
            <a:r>
              <a:rPr sz="1200" b="1" i="1" spc="4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kJ/kg·C°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38100" marR="31115">
              <a:lnSpc>
                <a:spcPct val="95600"/>
              </a:lnSpc>
              <a:spcBef>
                <a:spcPts val="15"/>
              </a:spcBef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5.225hr,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1020W/m</a:t>
            </a:r>
            <a:r>
              <a:rPr sz="1200" b="1" i="1" baseline="38194" dirty="0">
                <a:solidFill>
                  <a:srgbClr val="F50795"/>
                </a:solidFill>
                <a:latin typeface="Times New Roman"/>
                <a:cs typeface="Times New Roman"/>
              </a:rPr>
              <a:t>2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·C°, 2550W/m</a:t>
            </a:r>
            <a:r>
              <a:rPr sz="1200" b="1" i="1" baseline="38194" dirty="0">
                <a:solidFill>
                  <a:srgbClr val="F50795"/>
                </a:solidFill>
                <a:latin typeface="Times New Roman"/>
                <a:cs typeface="Times New Roman"/>
              </a:rPr>
              <a:t>2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·C°  1.16-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hollow spherical </a:t>
            </a:r>
            <a:r>
              <a:rPr sz="1200" spc="-10" dirty="0">
                <a:latin typeface="Times New Roman"/>
                <a:cs typeface="Times New Roman"/>
              </a:rPr>
              <a:t>iron container with  </a:t>
            </a:r>
            <a:r>
              <a:rPr sz="1200" spc="5" dirty="0">
                <a:latin typeface="Times New Roman"/>
                <a:cs typeface="Times New Roman"/>
              </a:rPr>
              <a:t>outer </a:t>
            </a:r>
            <a:r>
              <a:rPr sz="1200" spc="-15" dirty="0">
                <a:latin typeface="Times New Roman"/>
                <a:cs typeface="Times New Roman"/>
              </a:rPr>
              <a:t>diameter </a:t>
            </a:r>
            <a:r>
              <a:rPr sz="1200" b="1" i="1" spc="-5" dirty="0">
                <a:latin typeface="Times New Roman"/>
                <a:cs typeface="Times New Roman"/>
              </a:rPr>
              <a:t>20cm </a:t>
            </a:r>
            <a:r>
              <a:rPr sz="1200" spc="-15" dirty="0">
                <a:latin typeface="Times New Roman"/>
                <a:cs typeface="Times New Roman"/>
              </a:rPr>
              <a:t>and thickness </a:t>
            </a:r>
            <a:r>
              <a:rPr sz="1200" b="1" i="1" dirty="0">
                <a:latin typeface="Times New Roman"/>
                <a:cs typeface="Times New Roman"/>
              </a:rPr>
              <a:t>0.4cm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35" dirty="0">
                <a:latin typeface="Times New Roman"/>
                <a:cs typeface="Times New Roman"/>
              </a:rPr>
              <a:t>filled 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15" dirty="0">
                <a:latin typeface="Times New Roman"/>
                <a:cs typeface="Times New Roman"/>
              </a:rPr>
              <a:t>iced </a:t>
            </a:r>
            <a:r>
              <a:rPr sz="1200" dirty="0">
                <a:latin typeface="Times New Roman"/>
                <a:cs typeface="Times New Roman"/>
              </a:rPr>
              <a:t>water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0C°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outer </a:t>
            </a:r>
            <a:r>
              <a:rPr sz="1200" spc="-10" dirty="0">
                <a:latin typeface="Times New Roman"/>
                <a:cs typeface="Times New Roman"/>
              </a:rPr>
              <a:t>surface 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spc="-5" dirty="0">
                <a:latin typeface="Times New Roman"/>
                <a:cs typeface="Times New Roman"/>
              </a:rPr>
              <a:t>5C°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approximate 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10" dirty="0">
                <a:latin typeface="Times New Roman"/>
                <a:cs typeface="Times New Roman"/>
              </a:rPr>
              <a:t>heat loss from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sphere,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b="1" i="1" spc="-10" dirty="0">
                <a:latin typeface="Times New Roman"/>
                <a:cs typeface="Times New Roman"/>
              </a:rPr>
              <a:t>kW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5" dirty="0">
                <a:latin typeface="Times New Roman"/>
                <a:cs typeface="Times New Roman"/>
              </a:rPr>
              <a:t>rate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which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ice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melts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container.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heat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29511" y="2466848"/>
            <a:ext cx="2231136" cy="145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9195" y="3216147"/>
            <a:ext cx="737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Prob.(1.12)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69611" y="750316"/>
            <a:ext cx="2126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12.632kW,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0.038</a:t>
            </a:r>
            <a:r>
              <a:rPr sz="1200" b="1" i="1" spc="4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kg/sec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5211" y="2326131"/>
            <a:ext cx="3079115" cy="7327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600"/>
              </a:lnSpc>
              <a:spcBef>
                <a:spcPts val="160"/>
              </a:spcBef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1.17- </a:t>
            </a:r>
            <a:r>
              <a:rPr sz="1200" spc="-20" dirty="0">
                <a:latin typeface="Times New Roman"/>
                <a:cs typeface="Times New Roman"/>
              </a:rPr>
              <a:t>An ice </a:t>
            </a:r>
            <a:r>
              <a:rPr sz="1200" spc="-15" dirty="0">
                <a:latin typeface="Times New Roman"/>
                <a:cs typeface="Times New Roman"/>
              </a:rPr>
              <a:t>chest </a:t>
            </a:r>
            <a:r>
              <a:rPr sz="1200" spc="-5" dirty="0">
                <a:latin typeface="Times New Roman"/>
                <a:cs typeface="Times New Roman"/>
              </a:rPr>
              <a:t>whose </a:t>
            </a:r>
            <a:r>
              <a:rPr sz="1200" spc="5" dirty="0">
                <a:latin typeface="Times New Roman"/>
                <a:cs typeface="Times New Roman"/>
              </a:rPr>
              <a:t>outer </a:t>
            </a:r>
            <a:r>
              <a:rPr sz="1200" spc="-20" dirty="0">
                <a:latin typeface="Times New Roman"/>
                <a:cs typeface="Times New Roman"/>
              </a:rPr>
              <a:t>dimensions </a:t>
            </a:r>
            <a:r>
              <a:rPr sz="1200" spc="-5" dirty="0">
                <a:latin typeface="Times New Roman"/>
                <a:cs typeface="Times New Roman"/>
              </a:rPr>
              <a:t>are  </a:t>
            </a:r>
            <a:r>
              <a:rPr sz="1200" b="1" i="1" dirty="0">
                <a:latin typeface="Times New Roman"/>
                <a:cs typeface="Times New Roman"/>
              </a:rPr>
              <a:t>30cm×40cm×40cm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15" dirty="0">
                <a:latin typeface="Times New Roman"/>
                <a:cs typeface="Times New Roman"/>
              </a:rPr>
              <a:t>made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3cm</a:t>
            </a:r>
            <a:r>
              <a:rPr sz="1200" spc="-5" dirty="0">
                <a:latin typeface="Times New Roman"/>
                <a:cs typeface="Times New Roman"/>
              </a:rPr>
              <a:t>-thick  Styrofoam (</a:t>
            </a:r>
            <a:r>
              <a:rPr sz="1200" b="1" i="1" spc="-5" dirty="0">
                <a:latin typeface="Times New Roman"/>
                <a:cs typeface="Times New Roman"/>
              </a:rPr>
              <a:t>k = </a:t>
            </a:r>
            <a:r>
              <a:rPr sz="1200" b="1" i="1" dirty="0">
                <a:latin typeface="Times New Roman"/>
                <a:cs typeface="Times New Roman"/>
              </a:rPr>
              <a:t>0.033 </a:t>
            </a:r>
            <a:r>
              <a:rPr sz="1200" b="1" i="1" spc="-10" dirty="0">
                <a:latin typeface="Times New Roman"/>
                <a:cs typeface="Times New Roman"/>
              </a:rPr>
              <a:t>W/m </a:t>
            </a:r>
            <a:r>
              <a:rPr sz="1200" b="1" i="1" spc="-5" dirty="0">
                <a:latin typeface="Times New Roman"/>
                <a:cs typeface="Times New Roman"/>
              </a:rPr>
              <a:t>·C°</a:t>
            </a:r>
            <a:r>
              <a:rPr sz="1200" spc="-5" dirty="0">
                <a:latin typeface="Times New Roman"/>
                <a:cs typeface="Times New Roman"/>
              </a:rPr>
              <a:t>). </a:t>
            </a:r>
            <a:r>
              <a:rPr sz="1200" spc="-25" dirty="0">
                <a:latin typeface="Times New Roman"/>
                <a:cs typeface="Times New Roman"/>
              </a:rPr>
              <a:t>Initially,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chest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35" dirty="0">
                <a:latin typeface="Times New Roman"/>
                <a:cs typeface="Times New Roman"/>
              </a:rPr>
              <a:t>filled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b="1" i="1" spc="-5" dirty="0">
                <a:latin typeface="Times New Roman"/>
                <a:cs typeface="Times New Roman"/>
              </a:rPr>
              <a:t>40kg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20" dirty="0">
                <a:latin typeface="Times New Roman"/>
                <a:cs typeface="Times New Roman"/>
              </a:rPr>
              <a:t>ice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0C°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5211" y="3027171"/>
            <a:ext cx="3084195" cy="16135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60"/>
              </a:spcBef>
            </a:pPr>
            <a:r>
              <a:rPr sz="1200" spc="-25" dirty="0">
                <a:latin typeface="Times New Roman"/>
                <a:cs typeface="Times New Roman"/>
              </a:rPr>
              <a:t>inner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ice </a:t>
            </a:r>
            <a:r>
              <a:rPr sz="1200" spc="-10" dirty="0">
                <a:latin typeface="Times New Roman"/>
                <a:cs typeface="Times New Roman"/>
              </a:rPr>
              <a:t>chest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 </a:t>
            </a:r>
            <a:r>
              <a:rPr sz="1200" dirty="0">
                <a:latin typeface="Times New Roman"/>
                <a:cs typeface="Times New Roman"/>
              </a:rPr>
              <a:t>taken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b="1" i="1" spc="-5" dirty="0">
                <a:latin typeface="Times New Roman"/>
                <a:cs typeface="Times New Roman"/>
              </a:rPr>
              <a:t>0C°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spc="-20" dirty="0">
                <a:latin typeface="Times New Roman"/>
                <a:cs typeface="Times New Roman"/>
              </a:rPr>
              <a:t>all </a:t>
            </a:r>
            <a:r>
              <a:rPr sz="1200" spc="-15" dirty="0">
                <a:latin typeface="Times New Roman"/>
                <a:cs typeface="Times New Roman"/>
              </a:rPr>
              <a:t>times. </a:t>
            </a:r>
            <a:r>
              <a:rPr sz="1200" spc="-10" dirty="0">
                <a:latin typeface="Times New Roman"/>
                <a:cs typeface="Times New Roman"/>
              </a:rPr>
              <a:t>The heat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fusion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ice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0C°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dirty="0">
                <a:latin typeface="Times New Roman"/>
                <a:cs typeface="Times New Roman"/>
              </a:rPr>
              <a:t>333.7 </a:t>
            </a:r>
            <a:r>
              <a:rPr sz="1200" b="1" i="1" spc="-5" dirty="0">
                <a:latin typeface="Times New Roman"/>
                <a:cs typeface="Times New Roman"/>
              </a:rPr>
              <a:t>kJ/kg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surrounding  </a:t>
            </a:r>
            <a:r>
              <a:rPr sz="1200" spc="-25" dirty="0">
                <a:latin typeface="Times New Roman"/>
                <a:cs typeface="Times New Roman"/>
              </a:rPr>
              <a:t>ambient </a:t>
            </a:r>
            <a:r>
              <a:rPr sz="1200" spc="-20" dirty="0">
                <a:latin typeface="Times New Roman"/>
                <a:cs typeface="Times New Roman"/>
              </a:rPr>
              <a:t>air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30C°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-15" dirty="0">
                <a:latin typeface="Times New Roman"/>
                <a:cs typeface="Times New Roman"/>
              </a:rPr>
              <a:t>Disregarding any </a:t>
            </a:r>
            <a:r>
              <a:rPr sz="1200" spc="-10" dirty="0">
                <a:latin typeface="Times New Roman"/>
                <a:cs typeface="Times New Roman"/>
              </a:rPr>
              <a:t>heat  transfer </a:t>
            </a:r>
            <a:r>
              <a:rPr sz="1200" spc="-5" dirty="0">
                <a:latin typeface="Times New Roman"/>
                <a:cs typeface="Times New Roman"/>
              </a:rPr>
              <a:t>from the </a:t>
            </a:r>
            <a:r>
              <a:rPr sz="1200" b="1" i="1" spc="-5" dirty="0">
                <a:latin typeface="Times New Roman"/>
                <a:cs typeface="Times New Roman"/>
              </a:rPr>
              <a:t>40cm×40cm </a:t>
            </a:r>
            <a:r>
              <a:rPr sz="1200" spc="-15" dirty="0">
                <a:latin typeface="Times New Roman"/>
                <a:cs typeface="Times New Roman"/>
              </a:rPr>
              <a:t>base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ice  </a:t>
            </a:r>
            <a:r>
              <a:rPr sz="1200" spc="-5" dirty="0">
                <a:latin typeface="Times New Roman"/>
                <a:cs typeface="Times New Roman"/>
              </a:rPr>
              <a:t>chest,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how </a:t>
            </a:r>
            <a:r>
              <a:rPr sz="1200" spc="-15" dirty="0">
                <a:latin typeface="Times New Roman"/>
                <a:cs typeface="Times New Roman"/>
              </a:rPr>
              <a:t>long </a:t>
            </a:r>
            <a:r>
              <a:rPr sz="1200" spc="-25" dirty="0">
                <a:latin typeface="Times New Roman"/>
                <a:cs typeface="Times New Roman"/>
              </a:rPr>
              <a:t>it will </a:t>
            </a:r>
            <a:r>
              <a:rPr sz="1200" dirty="0">
                <a:latin typeface="Times New Roman"/>
                <a:cs typeface="Times New Roman"/>
              </a:rPr>
              <a:t>take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ice 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chest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25" dirty="0">
                <a:latin typeface="Times New Roman"/>
                <a:cs typeface="Times New Roman"/>
              </a:rPr>
              <a:t>melt </a:t>
            </a:r>
            <a:r>
              <a:rPr sz="1200" spc="-15" dirty="0">
                <a:latin typeface="Times New Roman"/>
                <a:cs typeface="Times New Roman"/>
              </a:rPr>
              <a:t>completely </a:t>
            </a:r>
            <a:r>
              <a:rPr sz="1200" spc="-25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outer 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ice </a:t>
            </a:r>
            <a:r>
              <a:rPr sz="1200" spc="-10" dirty="0">
                <a:latin typeface="Times New Roman"/>
                <a:cs typeface="Times New Roman"/>
              </a:rPr>
              <a:t>chest </a:t>
            </a:r>
            <a:r>
              <a:rPr sz="1200" spc="-5" dirty="0">
                <a:latin typeface="Times New Roman"/>
                <a:cs typeface="Times New Roman"/>
              </a:rPr>
              <a:t>are at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8C°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880870" algn="just">
              <a:lnSpc>
                <a:spcPts val="1415"/>
              </a:lnSpc>
            </a:pP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00" b="1" i="1" spc="-10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32.7</a:t>
            </a:r>
            <a:r>
              <a:rPr sz="1200" b="1" i="1" spc="5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days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55211" y="6181852"/>
            <a:ext cx="3085465" cy="21348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  <a:tabLst>
                <a:tab pos="1938655" algn="l"/>
              </a:tabLst>
            </a:pPr>
            <a:r>
              <a:rPr sz="1200" b="1" i="1" dirty="0">
                <a:solidFill>
                  <a:srgbClr val="F50795"/>
                </a:solidFill>
                <a:latin typeface="Times New Roman"/>
                <a:cs typeface="Times New Roman"/>
              </a:rPr>
              <a:t>1.18-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sealed </a:t>
            </a:r>
            <a:r>
              <a:rPr sz="1200" b="1" i="1" spc="-10" dirty="0">
                <a:latin typeface="Times New Roman"/>
                <a:cs typeface="Times New Roman"/>
              </a:rPr>
              <a:t>20cm</a:t>
            </a:r>
            <a:r>
              <a:rPr sz="1200" spc="-10" dirty="0">
                <a:latin typeface="Times New Roman"/>
                <a:cs typeface="Times New Roman"/>
              </a:rPr>
              <a:t>-high electronic </a:t>
            </a:r>
            <a:r>
              <a:rPr sz="1200" spc="-5" dirty="0">
                <a:latin typeface="Times New Roman"/>
                <a:cs typeface="Times New Roman"/>
              </a:rPr>
              <a:t>box  whose </a:t>
            </a:r>
            <a:r>
              <a:rPr sz="1200" spc="-15" dirty="0">
                <a:latin typeface="Times New Roman"/>
                <a:cs typeface="Times New Roman"/>
              </a:rPr>
              <a:t>base </a:t>
            </a:r>
            <a:r>
              <a:rPr sz="1200" spc="-20" dirty="0">
                <a:latin typeface="Times New Roman"/>
                <a:cs typeface="Times New Roman"/>
              </a:rPr>
              <a:t>dimensions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b="1" i="1" spc="-5" dirty="0">
                <a:latin typeface="Times New Roman"/>
                <a:cs typeface="Times New Roman"/>
              </a:rPr>
              <a:t>40cm×40cm </a:t>
            </a:r>
            <a:r>
              <a:rPr sz="1200" spc="-15" dirty="0">
                <a:latin typeface="Times New Roman"/>
                <a:cs typeface="Times New Roman"/>
              </a:rPr>
              <a:t>placed </a:t>
            </a:r>
            <a:r>
              <a:rPr sz="1200" spc="-25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vacuum </a:t>
            </a:r>
            <a:r>
              <a:rPr sz="1200" spc="-15" dirty="0">
                <a:latin typeface="Times New Roman"/>
                <a:cs typeface="Times New Roman"/>
              </a:rPr>
              <a:t>chamber.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emissivity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outer 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box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dirty="0">
                <a:latin typeface="Times New Roman"/>
                <a:cs typeface="Times New Roman"/>
              </a:rPr>
              <a:t>0.95</a:t>
            </a:r>
            <a:r>
              <a:rPr sz="1200" dirty="0">
                <a:latin typeface="Times New Roman"/>
                <a:cs typeface="Times New Roman"/>
              </a:rPr>
              <a:t>. If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electronic  </a:t>
            </a:r>
            <a:r>
              <a:rPr sz="1200" spc="-5" dirty="0">
                <a:latin typeface="Times New Roman"/>
                <a:cs typeface="Times New Roman"/>
              </a:rPr>
              <a:t>components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box </a:t>
            </a:r>
            <a:r>
              <a:rPr sz="1200" spc="-15" dirty="0">
                <a:latin typeface="Times New Roman"/>
                <a:cs typeface="Times New Roman"/>
              </a:rPr>
              <a:t>dissipate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10" dirty="0">
                <a:latin typeface="Times New Roman"/>
                <a:cs typeface="Times New Roman"/>
              </a:rPr>
              <a:t>total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100 W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power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outer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box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exceed </a:t>
            </a:r>
            <a:r>
              <a:rPr sz="1200" b="1" i="1" spc="-5" dirty="0">
                <a:latin typeface="Times New Roman"/>
                <a:cs typeface="Times New Roman"/>
              </a:rPr>
              <a:t>55C°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5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 temperature at </a:t>
            </a:r>
            <a:r>
              <a:rPr sz="1200" spc="-2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surrounding surfaces  </a:t>
            </a:r>
            <a:r>
              <a:rPr sz="1200" spc="-15" dirty="0">
                <a:latin typeface="Times New Roman"/>
                <a:cs typeface="Times New Roman"/>
              </a:rPr>
              <a:t>must be </a:t>
            </a:r>
            <a:r>
              <a:rPr sz="1200" spc="-5" dirty="0">
                <a:latin typeface="Times New Roman"/>
                <a:cs typeface="Times New Roman"/>
              </a:rPr>
              <a:t>kept </a:t>
            </a:r>
            <a:r>
              <a:rPr sz="1200" spc="-25" dirty="0">
                <a:latin typeface="Times New Roman"/>
                <a:cs typeface="Times New Roman"/>
              </a:rPr>
              <a:t>if </a:t>
            </a:r>
            <a:r>
              <a:rPr sz="1200" spc="-15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box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cooled </a:t>
            </a:r>
            <a:r>
              <a:rPr sz="1200" spc="-15" dirty="0">
                <a:latin typeface="Times New Roman"/>
                <a:cs typeface="Times New Roman"/>
              </a:rPr>
              <a:t>by  </a:t>
            </a:r>
            <a:r>
              <a:rPr sz="1200" spc="-10" dirty="0">
                <a:latin typeface="Times New Roman"/>
                <a:cs typeface="Times New Roman"/>
              </a:rPr>
              <a:t>radiation </a:t>
            </a:r>
            <a:r>
              <a:rPr sz="1200" spc="-15" dirty="0">
                <a:latin typeface="Times New Roman"/>
                <a:cs typeface="Times New Roman"/>
              </a:rPr>
              <a:t>alone. </a:t>
            </a:r>
            <a:r>
              <a:rPr sz="1200" spc="-20" dirty="0">
                <a:latin typeface="Times New Roman"/>
                <a:cs typeface="Times New Roman"/>
              </a:rPr>
              <a:t>Assume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heat transfer </a:t>
            </a:r>
            <a:r>
              <a:rPr sz="1200" spc="-5" dirty="0">
                <a:latin typeface="Times New Roman"/>
                <a:cs typeface="Times New Roman"/>
              </a:rPr>
              <a:t>from  the </a:t>
            </a:r>
            <a:r>
              <a:rPr sz="1200" spc="10" dirty="0">
                <a:latin typeface="Times New Roman"/>
                <a:cs typeface="Times New Roman"/>
              </a:rPr>
              <a:t>bottom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box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stand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 </a:t>
            </a:r>
            <a:r>
              <a:rPr sz="1200" spc="-25" dirty="0">
                <a:latin typeface="Times New Roman"/>
                <a:cs typeface="Times New Roman"/>
              </a:rPr>
              <a:t>negligible.	</a:t>
            </a:r>
            <a:r>
              <a:rPr sz="1200" b="1" i="1" u="heavy" spc="-10" dirty="0">
                <a:solidFill>
                  <a:srgbClr val="F50795"/>
                </a:solidFill>
                <a:uFill>
                  <a:solidFill>
                    <a:srgbClr val="F50795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00" b="1" i="1" spc="5" dirty="0">
                <a:solidFill>
                  <a:srgbClr val="F50795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23.3C°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82896" y="4667503"/>
            <a:ext cx="2020824" cy="1481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53332" y="5617971"/>
            <a:ext cx="737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Prob.(1.17)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82896" y="8413495"/>
            <a:ext cx="2026919" cy="1536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166108" y="9388347"/>
            <a:ext cx="737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Prob.(1.18)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93791" y="964183"/>
            <a:ext cx="1709927" cy="1316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422140" y="1878076"/>
            <a:ext cx="737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F50795"/>
                </a:solidFill>
                <a:latin typeface="Times New Roman"/>
                <a:cs typeface="Times New Roman"/>
              </a:rPr>
              <a:t>Prob.(1.16)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1283" y="9703646"/>
            <a:ext cx="230695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fusion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20" dirty="0">
                <a:latin typeface="Times New Roman"/>
                <a:cs typeface="Times New Roman"/>
              </a:rPr>
              <a:t>ice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b="1" i="1" spc="-5" dirty="0">
                <a:latin typeface="Times New Roman"/>
                <a:cs typeface="Times New Roman"/>
              </a:rPr>
              <a:t>0C°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dirty="0">
                <a:latin typeface="Times New Roman"/>
                <a:cs typeface="Times New Roman"/>
              </a:rPr>
              <a:t>333.7</a:t>
            </a:r>
            <a:r>
              <a:rPr sz="1200" b="1" i="1" spc="3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kJ/kg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87571" y="10046349"/>
            <a:ext cx="19050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5"/>
              </a:lnSpc>
            </a:pPr>
            <a:r>
              <a:rPr sz="1300" b="1" i="1" spc="-5" dirty="0">
                <a:latin typeface="Times New Roman"/>
                <a:cs typeface="Times New Roman"/>
              </a:rPr>
              <a:t>15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58384" y="4746752"/>
            <a:ext cx="1581912" cy="2261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936" y="778255"/>
            <a:ext cx="6300470" cy="1551940"/>
          </a:xfrm>
          <a:custGeom>
            <a:avLst/>
            <a:gdLst/>
            <a:ahLst/>
            <a:cxnLst/>
            <a:rect l="l" t="t" r="r" b="b"/>
            <a:pathLst>
              <a:path w="6300470" h="1551939">
                <a:moveTo>
                  <a:pt x="0" y="1551431"/>
                </a:moveTo>
                <a:lnTo>
                  <a:pt x="6300216" y="1551431"/>
                </a:lnTo>
                <a:lnTo>
                  <a:pt x="6300216" y="0"/>
                </a:lnTo>
                <a:lnTo>
                  <a:pt x="0" y="0"/>
                </a:lnTo>
                <a:lnTo>
                  <a:pt x="0" y="1551431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8236" y="380649"/>
            <a:ext cx="6329045" cy="14681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45"/>
              </a:spcBef>
              <a:tabLst>
                <a:tab pos="4528820" algn="l"/>
              </a:tabLst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	</a:t>
            </a: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515"/>
              </a:lnSpc>
              <a:spcBef>
                <a:spcPts val="605"/>
              </a:spcBef>
            </a:pPr>
            <a:r>
              <a:rPr sz="1300" b="1" i="1" dirty="0">
                <a:latin typeface="Times New Roman"/>
                <a:cs typeface="Times New Roman"/>
              </a:rPr>
              <a:t>1.1.3- </a:t>
            </a:r>
            <a:r>
              <a:rPr sz="1300" b="1" i="1" spc="-5" dirty="0">
                <a:latin typeface="Times New Roman"/>
                <a:cs typeface="Times New Roman"/>
              </a:rPr>
              <a:t>The First Law of</a:t>
            </a:r>
            <a:r>
              <a:rPr sz="1300" b="1" i="1" spc="35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Thermodynamics</a:t>
            </a:r>
            <a:endParaRPr sz="1300">
              <a:latin typeface="Times New Roman"/>
              <a:cs typeface="Times New Roman"/>
            </a:endParaRPr>
          </a:p>
          <a:p>
            <a:pPr marL="12700" marR="5080" indent="118745" algn="just">
              <a:lnSpc>
                <a:spcPct val="95800"/>
              </a:lnSpc>
              <a:spcBef>
                <a:spcPts val="15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15" dirty="0">
                <a:latin typeface="Times New Roman"/>
                <a:cs typeface="Times New Roman"/>
              </a:rPr>
              <a:t>first </a:t>
            </a:r>
            <a:r>
              <a:rPr sz="1200" b="1" spc="-10" dirty="0">
                <a:latin typeface="Times New Roman"/>
                <a:cs typeface="Times New Roman"/>
              </a:rPr>
              <a:t>law </a:t>
            </a:r>
            <a:r>
              <a:rPr sz="1200" b="1" spc="-5" dirty="0">
                <a:latin typeface="Times New Roman"/>
                <a:cs typeface="Times New Roman"/>
              </a:rPr>
              <a:t>of </a:t>
            </a:r>
            <a:r>
              <a:rPr sz="1200" b="1" spc="-10" dirty="0">
                <a:latin typeface="Times New Roman"/>
                <a:cs typeface="Times New Roman"/>
              </a:rPr>
              <a:t>thermodynamics, </a:t>
            </a:r>
            <a:r>
              <a:rPr sz="1200" spc="-20" dirty="0">
                <a:latin typeface="Times New Roman"/>
                <a:cs typeface="Times New Roman"/>
              </a:rPr>
              <a:t>also </a:t>
            </a:r>
            <a:r>
              <a:rPr sz="1200" spc="-5" dirty="0">
                <a:latin typeface="Times New Roman"/>
                <a:cs typeface="Times New Roman"/>
              </a:rPr>
              <a:t>known as the </a:t>
            </a:r>
            <a:r>
              <a:rPr sz="1200" b="1" spc="-5" dirty="0">
                <a:latin typeface="Times New Roman"/>
                <a:cs typeface="Times New Roman"/>
              </a:rPr>
              <a:t>conservation of </a:t>
            </a:r>
            <a:r>
              <a:rPr sz="1200" b="1" spc="-10" dirty="0">
                <a:latin typeface="Times New Roman"/>
                <a:cs typeface="Times New Roman"/>
              </a:rPr>
              <a:t>energy principle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b="1" dirty="0">
                <a:latin typeface="Times New Roman"/>
                <a:cs typeface="Times New Roman"/>
              </a:rPr>
              <a:t>(the  </a:t>
            </a:r>
            <a:r>
              <a:rPr sz="1200" b="1" spc="-10" dirty="0">
                <a:latin typeface="Times New Roman"/>
                <a:cs typeface="Times New Roman"/>
              </a:rPr>
              <a:t>energy </a:t>
            </a:r>
            <a:r>
              <a:rPr sz="1200" b="1" spc="-5" dirty="0">
                <a:latin typeface="Times New Roman"/>
                <a:cs typeface="Times New Roman"/>
              </a:rPr>
              <a:t>balance) </a:t>
            </a:r>
            <a:r>
              <a:rPr sz="1200" spc="-20" dirty="0">
                <a:latin typeface="Times New Roman"/>
                <a:cs typeface="Times New Roman"/>
              </a:rPr>
              <a:t>which </a:t>
            </a:r>
            <a:r>
              <a:rPr sz="1200" i="1" spc="5" dirty="0">
                <a:latin typeface="Times New Roman"/>
                <a:cs typeface="Times New Roman"/>
              </a:rPr>
              <a:t>for </a:t>
            </a:r>
            <a:r>
              <a:rPr sz="1200" i="1" spc="-5" dirty="0">
                <a:latin typeface="Times New Roman"/>
                <a:cs typeface="Times New Roman"/>
              </a:rPr>
              <a:t>any </a:t>
            </a:r>
            <a:r>
              <a:rPr sz="1200" i="1" spc="-10" dirty="0">
                <a:latin typeface="Times New Roman"/>
                <a:cs typeface="Times New Roman"/>
              </a:rPr>
              <a:t>system </a:t>
            </a:r>
            <a:r>
              <a:rPr sz="1200" spc="-10" dirty="0">
                <a:latin typeface="Times New Roman"/>
                <a:cs typeface="Times New Roman"/>
              </a:rPr>
              <a:t>undergoing </a:t>
            </a:r>
            <a:r>
              <a:rPr sz="1200" i="1" spc="-5" dirty="0">
                <a:latin typeface="Times New Roman"/>
                <a:cs typeface="Times New Roman"/>
              </a:rPr>
              <a:t>any process </a:t>
            </a:r>
            <a:r>
              <a:rPr sz="1200" spc="-20" dirty="0">
                <a:latin typeface="Times New Roman"/>
                <a:cs typeface="Times New Roman"/>
              </a:rPr>
              <a:t>may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10" dirty="0">
                <a:latin typeface="Times New Roman"/>
                <a:cs typeface="Times New Roman"/>
              </a:rPr>
              <a:t>expressed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-15" dirty="0">
                <a:latin typeface="Times New Roman"/>
                <a:cs typeface="Times New Roman"/>
              </a:rPr>
              <a:t>follows: </a:t>
            </a:r>
            <a:r>
              <a:rPr sz="1200" i="1" spc="-5" dirty="0">
                <a:latin typeface="Times New Roman"/>
                <a:cs typeface="Times New Roman"/>
              </a:rPr>
              <a:t>The net  change </a:t>
            </a:r>
            <a:r>
              <a:rPr sz="1200" i="1" spc="-10" dirty="0">
                <a:latin typeface="Times New Roman"/>
                <a:cs typeface="Times New Roman"/>
              </a:rPr>
              <a:t>(increase </a:t>
            </a:r>
            <a:r>
              <a:rPr sz="1200" i="1" spc="-5" dirty="0">
                <a:latin typeface="Times New Roman"/>
                <a:cs typeface="Times New Roman"/>
              </a:rPr>
              <a:t>or decrease) in the total energy of the </a:t>
            </a:r>
            <a:r>
              <a:rPr sz="1200" i="1" spc="-10" dirty="0">
                <a:latin typeface="Times New Roman"/>
                <a:cs typeface="Times New Roman"/>
              </a:rPr>
              <a:t>system </a:t>
            </a:r>
            <a:r>
              <a:rPr sz="1200" i="1" spc="-5" dirty="0">
                <a:latin typeface="Times New Roman"/>
                <a:cs typeface="Times New Roman"/>
              </a:rPr>
              <a:t>during a process is equal to the  </a:t>
            </a:r>
            <a:r>
              <a:rPr sz="1200" i="1" dirty="0">
                <a:latin typeface="Times New Roman"/>
                <a:cs typeface="Times New Roman"/>
              </a:rPr>
              <a:t>difference </a:t>
            </a:r>
            <a:r>
              <a:rPr sz="1200" i="1" spc="-15" dirty="0">
                <a:latin typeface="Times New Roman"/>
                <a:cs typeface="Times New Roman"/>
              </a:rPr>
              <a:t>between </a:t>
            </a:r>
            <a:r>
              <a:rPr sz="1200" i="1" spc="-5" dirty="0">
                <a:latin typeface="Times New Roman"/>
                <a:cs typeface="Times New Roman"/>
              </a:rPr>
              <a:t>the total energy entering and the total energy leaving the </a:t>
            </a:r>
            <a:r>
              <a:rPr sz="1200" i="1" spc="-10" dirty="0">
                <a:latin typeface="Times New Roman"/>
                <a:cs typeface="Times New Roman"/>
              </a:rPr>
              <a:t>system </a:t>
            </a:r>
            <a:r>
              <a:rPr sz="1200" i="1" spc="-5" dirty="0">
                <a:latin typeface="Times New Roman"/>
                <a:cs typeface="Times New Roman"/>
              </a:rPr>
              <a:t>during that  </a:t>
            </a:r>
            <a:r>
              <a:rPr sz="1200" i="1" spc="-10" dirty="0">
                <a:latin typeface="Times New Roman"/>
                <a:cs typeface="Times New Roman"/>
              </a:rPr>
              <a:t>process</a:t>
            </a:r>
            <a:r>
              <a:rPr sz="1200" spc="-10" dirty="0">
                <a:latin typeface="Times New Roman"/>
                <a:cs typeface="Times New Roman"/>
              </a:rPr>
              <a:t>, That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36411" y="1953259"/>
            <a:ext cx="47498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20" dirty="0">
                <a:latin typeface="MT Extra"/>
                <a:cs typeface="MT Extra"/>
              </a:rPr>
              <a:t></a:t>
            </a:r>
            <a:r>
              <a:rPr sz="1250" spc="-110" dirty="0">
                <a:latin typeface="Times New Roman"/>
                <a:cs typeface="Times New Roman"/>
              </a:rPr>
              <a:t>(</a:t>
            </a:r>
            <a:r>
              <a:rPr sz="1250" spc="-30" dirty="0">
                <a:latin typeface="Times New Roman"/>
                <a:cs typeface="Times New Roman"/>
              </a:rPr>
              <a:t>1</a:t>
            </a:r>
            <a:r>
              <a:rPr sz="1250" spc="-5" dirty="0">
                <a:latin typeface="Times New Roman"/>
                <a:cs typeface="Times New Roman"/>
              </a:rPr>
              <a:t>.4</a:t>
            </a:r>
            <a:r>
              <a:rPr sz="125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0939" y="1953259"/>
            <a:ext cx="323850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96695" algn="l"/>
                <a:tab pos="3164205" algn="l"/>
              </a:tabLst>
            </a:pPr>
            <a:r>
              <a:rPr sz="1250" dirty="0">
                <a:latin typeface="Symbol"/>
                <a:cs typeface="Symbol"/>
              </a:rPr>
              <a:t></a:t>
            </a:r>
            <a:r>
              <a:rPr sz="1250" spc="-100" dirty="0">
                <a:latin typeface="Times New Roman"/>
                <a:cs typeface="Times New Roman"/>
              </a:rPr>
              <a:t> </a:t>
            </a:r>
            <a:r>
              <a:rPr sz="1250" spc="150" dirty="0">
                <a:latin typeface="Symbol"/>
                <a:cs typeface="Symbol"/>
              </a:rPr>
              <a:t></a:t>
            </a:r>
            <a:r>
              <a:rPr sz="1250" dirty="0">
                <a:latin typeface="Symbol"/>
                <a:cs typeface="Symbol"/>
              </a:rPr>
              <a:t>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dirty="0">
                <a:latin typeface="Symbol"/>
                <a:cs typeface="Symbol"/>
              </a:rPr>
              <a:t></a:t>
            </a:r>
            <a:r>
              <a:rPr sz="1250" spc="-5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</a:t>
            </a:r>
            <a:r>
              <a:rPr sz="1250" spc="-9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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dirty="0">
                <a:latin typeface="Symbol"/>
                <a:cs typeface="Symbol"/>
              </a:rPr>
              <a:t>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724" y="1950211"/>
            <a:ext cx="8699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dirty="0">
                <a:latin typeface="Symbol"/>
                <a:cs typeface="Symbol"/>
              </a:rPr>
              <a:t>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3724" y="1846580"/>
            <a:ext cx="8699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dirty="0">
                <a:latin typeface="Symbol"/>
                <a:cs typeface="Symbol"/>
              </a:rPr>
              <a:t>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8324" y="2075180"/>
            <a:ext cx="463677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579880" algn="l"/>
                <a:tab pos="3079750" algn="l"/>
              </a:tabLst>
            </a:pPr>
            <a:r>
              <a:rPr sz="1875" baseline="-13333" dirty="0">
                <a:latin typeface="Symbol"/>
                <a:cs typeface="Symbol"/>
              </a:rPr>
              <a:t></a:t>
            </a:r>
            <a:r>
              <a:rPr sz="1875" baseline="-13333" dirty="0">
                <a:latin typeface="Times New Roman"/>
                <a:cs typeface="Times New Roman"/>
              </a:rPr>
              <a:t> </a:t>
            </a:r>
            <a:r>
              <a:rPr sz="1250" i="1" spc="-10" dirty="0">
                <a:latin typeface="Times New Roman"/>
                <a:cs typeface="Times New Roman"/>
              </a:rPr>
              <a:t>entering</a:t>
            </a:r>
            <a:r>
              <a:rPr sz="1250" i="1" spc="10" dirty="0">
                <a:latin typeface="Times New Roman"/>
                <a:cs typeface="Times New Roman"/>
              </a:rPr>
              <a:t> </a:t>
            </a:r>
            <a:r>
              <a:rPr sz="1250" i="1" spc="-5" dirty="0">
                <a:latin typeface="Times New Roman"/>
                <a:cs typeface="Times New Roman"/>
              </a:rPr>
              <a:t>the</a:t>
            </a:r>
            <a:r>
              <a:rPr sz="1250" i="1" spc="150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Times New Roman"/>
                <a:cs typeface="Times New Roman"/>
              </a:rPr>
              <a:t>system</a:t>
            </a:r>
            <a:r>
              <a:rPr sz="1875" spc="7" baseline="-13333" dirty="0">
                <a:latin typeface="Symbol"/>
                <a:cs typeface="Symbol"/>
              </a:rPr>
              <a:t></a:t>
            </a:r>
            <a:r>
              <a:rPr sz="1875" spc="7" baseline="-13333" dirty="0">
                <a:latin typeface="Times New Roman"/>
                <a:cs typeface="Times New Roman"/>
              </a:rPr>
              <a:t>	</a:t>
            </a:r>
            <a:r>
              <a:rPr sz="1875" spc="7" baseline="-13333" dirty="0">
                <a:latin typeface="Symbol"/>
                <a:cs typeface="Symbol"/>
              </a:rPr>
              <a:t></a:t>
            </a:r>
            <a:r>
              <a:rPr sz="1250" i="1" spc="5" dirty="0">
                <a:latin typeface="Times New Roman"/>
                <a:cs typeface="Times New Roman"/>
              </a:rPr>
              <a:t>leaving</a:t>
            </a:r>
            <a:r>
              <a:rPr sz="1250" i="1" spc="200" dirty="0">
                <a:latin typeface="Times New Roman"/>
                <a:cs typeface="Times New Roman"/>
              </a:rPr>
              <a:t> </a:t>
            </a:r>
            <a:r>
              <a:rPr sz="1250" i="1" spc="-5" dirty="0">
                <a:latin typeface="Times New Roman"/>
                <a:cs typeface="Times New Roman"/>
              </a:rPr>
              <a:t>the</a:t>
            </a:r>
            <a:r>
              <a:rPr sz="1250" i="1" spc="195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Times New Roman"/>
                <a:cs typeface="Times New Roman"/>
              </a:rPr>
              <a:t>system</a:t>
            </a:r>
            <a:r>
              <a:rPr sz="1875" spc="7" baseline="-13333" dirty="0">
                <a:latin typeface="Symbol"/>
                <a:cs typeface="Symbol"/>
              </a:rPr>
              <a:t></a:t>
            </a:r>
            <a:r>
              <a:rPr sz="1875" spc="7" baseline="-13333" dirty="0">
                <a:latin typeface="Times New Roman"/>
                <a:cs typeface="Times New Roman"/>
              </a:rPr>
              <a:t>	</a:t>
            </a:r>
            <a:r>
              <a:rPr sz="1875" baseline="-13333" dirty="0">
                <a:latin typeface="Symbol"/>
                <a:cs typeface="Symbol"/>
              </a:rPr>
              <a:t></a:t>
            </a:r>
            <a:r>
              <a:rPr sz="1875" baseline="-13333" dirty="0">
                <a:latin typeface="Times New Roman"/>
                <a:cs typeface="Times New Roman"/>
              </a:rPr>
              <a:t> </a:t>
            </a:r>
            <a:r>
              <a:rPr sz="1250" i="1" spc="-5" dirty="0">
                <a:latin typeface="Times New Roman"/>
                <a:cs typeface="Times New Roman"/>
              </a:rPr>
              <a:t>energy of the</a:t>
            </a:r>
            <a:r>
              <a:rPr sz="1250" i="1" spc="110" dirty="0">
                <a:latin typeface="Times New Roman"/>
                <a:cs typeface="Times New Roman"/>
              </a:rPr>
              <a:t> </a:t>
            </a:r>
            <a:r>
              <a:rPr sz="1250" i="1" spc="5" dirty="0">
                <a:latin typeface="Times New Roman"/>
                <a:cs typeface="Times New Roman"/>
              </a:rPr>
              <a:t>system</a:t>
            </a:r>
            <a:r>
              <a:rPr sz="1875" spc="7" baseline="-13333" dirty="0">
                <a:latin typeface="Symbol"/>
                <a:cs typeface="Symbol"/>
              </a:rPr>
              <a:t></a:t>
            </a:r>
            <a:endParaRPr sz="1875" baseline="-13333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98524" y="1846580"/>
            <a:ext cx="428117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4735" algn="l"/>
                <a:tab pos="1249680" algn="l"/>
                <a:tab pos="1515110" algn="l"/>
                <a:tab pos="2539365" algn="l"/>
                <a:tab pos="2749550" algn="l"/>
              </a:tabLst>
            </a:pPr>
            <a:r>
              <a:rPr sz="1875" i="1" spc="-7" baseline="4444" dirty="0">
                <a:latin typeface="Times New Roman"/>
                <a:cs typeface="Times New Roman"/>
              </a:rPr>
              <a:t>Total</a:t>
            </a:r>
            <a:r>
              <a:rPr sz="1875" i="1" spc="307" baseline="4444" dirty="0">
                <a:latin typeface="Times New Roman"/>
                <a:cs typeface="Times New Roman"/>
              </a:rPr>
              <a:t> </a:t>
            </a:r>
            <a:r>
              <a:rPr sz="1875" i="1" spc="-7" baseline="4444" dirty="0">
                <a:latin typeface="Times New Roman"/>
                <a:cs typeface="Times New Roman"/>
              </a:rPr>
              <a:t>energy	</a:t>
            </a:r>
            <a:r>
              <a:rPr sz="1250" dirty="0">
                <a:latin typeface="Symbol"/>
                <a:cs typeface="Symbol"/>
              </a:rPr>
              <a:t>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dirty="0">
                <a:latin typeface="Symbol"/>
                <a:cs typeface="Symbol"/>
              </a:rPr>
              <a:t>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875" i="1" spc="-7" baseline="4444" dirty="0">
                <a:latin typeface="Times New Roman"/>
                <a:cs typeface="Times New Roman"/>
              </a:rPr>
              <a:t>Total</a:t>
            </a:r>
            <a:r>
              <a:rPr sz="1875" i="1" spc="307" baseline="4444" dirty="0">
                <a:latin typeface="Times New Roman"/>
                <a:cs typeface="Times New Roman"/>
              </a:rPr>
              <a:t> </a:t>
            </a:r>
            <a:r>
              <a:rPr sz="1875" i="1" spc="-7" baseline="4444" dirty="0">
                <a:latin typeface="Times New Roman"/>
                <a:cs typeface="Times New Roman"/>
              </a:rPr>
              <a:t>energy	</a:t>
            </a:r>
            <a:r>
              <a:rPr sz="1250" dirty="0">
                <a:latin typeface="Symbol"/>
                <a:cs typeface="Symbol"/>
              </a:rPr>
              <a:t>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dirty="0">
                <a:latin typeface="Symbol"/>
                <a:cs typeface="Symbol"/>
              </a:rPr>
              <a:t>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875" i="1" spc="-7" baseline="4444" dirty="0">
                <a:latin typeface="Times New Roman"/>
                <a:cs typeface="Times New Roman"/>
              </a:rPr>
              <a:t>Change </a:t>
            </a:r>
            <a:r>
              <a:rPr sz="1875" i="1" spc="-15" baseline="4444" dirty="0">
                <a:latin typeface="Times New Roman"/>
                <a:cs typeface="Times New Roman"/>
              </a:rPr>
              <a:t>in </a:t>
            </a:r>
            <a:r>
              <a:rPr sz="1875" i="1" spc="-7" baseline="4444" dirty="0">
                <a:latin typeface="Times New Roman"/>
                <a:cs typeface="Times New Roman"/>
              </a:rPr>
              <a:t>the </a:t>
            </a:r>
            <a:r>
              <a:rPr sz="1875" i="1" spc="-15" baseline="4444" dirty="0">
                <a:latin typeface="Times New Roman"/>
                <a:cs typeface="Times New Roman"/>
              </a:rPr>
              <a:t>total</a:t>
            </a:r>
            <a:r>
              <a:rPr sz="1875" i="1" spc="225" baseline="4444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Symbol"/>
                <a:cs typeface="Symbol"/>
              </a:rPr>
              <a:t></a:t>
            </a:r>
            <a:endParaRPr sz="1250">
              <a:latin typeface="Symbol"/>
              <a:cs typeface="Symbo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15711" y="2436367"/>
            <a:ext cx="1712976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0936" y="2320544"/>
            <a:ext cx="4685030" cy="3322320"/>
          </a:xfrm>
          <a:custGeom>
            <a:avLst/>
            <a:gdLst/>
            <a:ahLst/>
            <a:cxnLst/>
            <a:rect l="l" t="t" r="r" b="b"/>
            <a:pathLst>
              <a:path w="4685030" h="3322320">
                <a:moveTo>
                  <a:pt x="0" y="3322319"/>
                </a:moveTo>
                <a:lnTo>
                  <a:pt x="4684776" y="3322319"/>
                </a:lnTo>
                <a:lnTo>
                  <a:pt x="4684776" y="0"/>
                </a:lnTo>
                <a:lnTo>
                  <a:pt x="0" y="0"/>
                </a:lnTo>
                <a:lnTo>
                  <a:pt x="0" y="3322319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8236" y="2380995"/>
            <a:ext cx="4723765" cy="7327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600"/>
              </a:lnSpc>
              <a:spcBef>
                <a:spcPts val="160"/>
              </a:spcBef>
            </a:pPr>
            <a:r>
              <a:rPr sz="1200" spc="-10" dirty="0">
                <a:latin typeface="Times New Roman"/>
                <a:cs typeface="Times New Roman"/>
              </a:rPr>
              <a:t>Noting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transferred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from a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i="1" spc="-5" dirty="0">
                <a:latin typeface="Times New Roman"/>
                <a:cs typeface="Times New Roman"/>
              </a:rPr>
              <a:t>heat, </a:t>
            </a:r>
            <a:r>
              <a:rPr sz="1200" i="1" spc="-20" dirty="0">
                <a:latin typeface="Times New Roman"/>
                <a:cs typeface="Times New Roman"/>
              </a:rPr>
              <a:t>work,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i="1" spc="-5" dirty="0">
                <a:latin typeface="Times New Roman"/>
                <a:cs typeface="Times New Roman"/>
              </a:rPr>
              <a:t>mass </a:t>
            </a:r>
            <a:r>
              <a:rPr sz="1200" i="1" spc="-10" dirty="0">
                <a:latin typeface="Times New Roman"/>
                <a:cs typeface="Times New Roman"/>
              </a:rPr>
              <a:t>flow,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that the </a:t>
            </a:r>
            <a:r>
              <a:rPr sz="1200" spc="10" dirty="0">
                <a:latin typeface="Times New Roman"/>
                <a:cs typeface="Times New Roman"/>
              </a:rPr>
              <a:t>total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25" dirty="0">
                <a:latin typeface="Times New Roman"/>
                <a:cs typeface="Times New Roman"/>
              </a:rPr>
              <a:t>simple </a:t>
            </a:r>
            <a:r>
              <a:rPr sz="1200" spc="-15" dirty="0">
                <a:latin typeface="Times New Roman"/>
                <a:cs typeface="Times New Roman"/>
              </a:rPr>
              <a:t>compressible </a:t>
            </a:r>
            <a:r>
              <a:rPr sz="1200" spc="-10" dirty="0">
                <a:latin typeface="Times New Roman"/>
                <a:cs typeface="Times New Roman"/>
              </a:rPr>
              <a:t>system  consists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internal, kinetic, and </a:t>
            </a:r>
            <a:r>
              <a:rPr sz="1200" spc="-5" dirty="0">
                <a:latin typeface="Times New Roman"/>
                <a:cs typeface="Times New Roman"/>
              </a:rPr>
              <a:t>potential </a:t>
            </a:r>
            <a:r>
              <a:rPr sz="1200" spc="-15" dirty="0">
                <a:latin typeface="Times New Roman"/>
                <a:cs typeface="Times New Roman"/>
              </a:rPr>
              <a:t>energies. </a:t>
            </a:r>
            <a:r>
              <a:rPr sz="1200" spc="5" dirty="0">
                <a:latin typeface="Times New Roman"/>
                <a:cs typeface="Times New Roman"/>
              </a:rPr>
              <a:t>So,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spc="-10" dirty="0">
                <a:latin typeface="Times New Roman"/>
                <a:cs typeface="Times New Roman"/>
              </a:rPr>
              <a:t>energy </a:t>
            </a:r>
            <a:r>
              <a:rPr sz="1200" b="1" spc="-5" dirty="0">
                <a:latin typeface="Times New Roman"/>
                <a:cs typeface="Times New Roman"/>
              </a:rPr>
              <a:t>balance 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15" dirty="0">
                <a:latin typeface="Times New Roman"/>
                <a:cs typeface="Times New Roman"/>
              </a:rPr>
              <a:t>any </a:t>
            </a:r>
            <a:r>
              <a:rPr sz="1200" spc="-10" dirty="0">
                <a:latin typeface="Times New Roman"/>
                <a:cs typeface="Times New Roman"/>
              </a:rPr>
              <a:t>system undergoing </a:t>
            </a:r>
            <a:r>
              <a:rPr sz="1200" spc="-15" dirty="0">
                <a:latin typeface="Times New Roman"/>
                <a:cs typeface="Times New Roman"/>
              </a:rPr>
              <a:t>any </a:t>
            </a:r>
            <a:r>
              <a:rPr sz="1200" dirty="0">
                <a:latin typeface="Times New Roman"/>
                <a:cs typeface="Times New Roman"/>
              </a:rPr>
              <a:t>process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10" dirty="0">
                <a:latin typeface="Times New Roman"/>
                <a:cs typeface="Times New Roman"/>
              </a:rPr>
              <a:t>expressed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70251" y="3419068"/>
            <a:ext cx="1130300" cy="2482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79375" marR="5080" indent="-67310">
              <a:lnSpc>
                <a:spcPts val="790"/>
              </a:lnSpc>
              <a:spcBef>
                <a:spcPts val="270"/>
              </a:spcBef>
            </a:pPr>
            <a:r>
              <a:rPr sz="800" i="1" dirty="0">
                <a:latin typeface="Times New Roman"/>
                <a:cs typeface="Times New Roman"/>
              </a:rPr>
              <a:t>Change </a:t>
            </a:r>
            <a:r>
              <a:rPr sz="800" i="1" spc="-5" dirty="0">
                <a:latin typeface="Times New Roman"/>
                <a:cs typeface="Times New Roman"/>
              </a:rPr>
              <a:t>in internal,</a:t>
            </a:r>
            <a:r>
              <a:rPr sz="800" i="1" spc="-14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kinetic,  potential, etc.,</a:t>
            </a:r>
            <a:r>
              <a:rPr sz="800" i="1" spc="-165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energies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8300" y="3096361"/>
            <a:ext cx="67500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latin typeface="MT Extra"/>
                <a:cs typeface="MT Extra"/>
              </a:rPr>
              <a:t></a:t>
            </a:r>
            <a:r>
              <a:rPr sz="1350" spc="15" dirty="0">
                <a:latin typeface="Times New Roman"/>
                <a:cs typeface="Times New Roman"/>
              </a:rPr>
              <a:t>(1.5.</a:t>
            </a:r>
            <a:r>
              <a:rPr sz="1350" i="1" spc="15" dirty="0">
                <a:latin typeface="Times New Roman"/>
                <a:cs typeface="Times New Roman"/>
              </a:rPr>
              <a:t>a</a:t>
            </a:r>
            <a:r>
              <a:rPr sz="1350" spc="15" dirty="0">
                <a:latin typeface="Times New Roman"/>
                <a:cs typeface="Times New Roman"/>
              </a:rPr>
              <a:t>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65907" y="3215233"/>
            <a:ext cx="5289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-60" dirty="0">
                <a:latin typeface="MT Extra"/>
                <a:cs typeface="MT Extra"/>
              </a:rPr>
              <a:t></a:t>
            </a:r>
            <a:r>
              <a:rPr sz="1350" spc="-85" dirty="0">
                <a:latin typeface="MT Extra"/>
                <a:cs typeface="MT Extra"/>
              </a:rPr>
              <a:t></a:t>
            </a:r>
            <a:r>
              <a:rPr sz="1350" spc="20" dirty="0">
                <a:latin typeface="MT Extra"/>
                <a:cs typeface="MT Extra"/>
              </a:rPr>
              <a:t></a:t>
            </a:r>
            <a:endParaRPr sz="1350">
              <a:latin typeface="MT Extra"/>
              <a:cs typeface="MT Extr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67460" y="3193897"/>
            <a:ext cx="67183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-585" dirty="0">
                <a:latin typeface="MT Extra"/>
                <a:cs typeface="MT Extra"/>
              </a:rPr>
              <a:t></a:t>
            </a:r>
            <a:r>
              <a:rPr sz="1350" spc="-275" dirty="0">
                <a:latin typeface="MT Extra"/>
                <a:cs typeface="MT Extra"/>
              </a:rPr>
              <a:t></a:t>
            </a:r>
            <a:r>
              <a:rPr sz="1350" spc="-10" dirty="0">
                <a:latin typeface="MT Extra"/>
                <a:cs typeface="MT Extra"/>
              </a:rPr>
              <a:t></a:t>
            </a:r>
            <a:r>
              <a:rPr sz="1350" spc="-850" dirty="0">
                <a:latin typeface="MT Extra"/>
                <a:cs typeface="MT Extra"/>
              </a:rPr>
              <a:t></a:t>
            </a:r>
            <a:r>
              <a:rPr sz="1350" spc="20" dirty="0">
                <a:latin typeface="MT Extra"/>
                <a:cs typeface="MT Extra"/>
              </a:rPr>
              <a:t></a:t>
            </a:r>
            <a:endParaRPr sz="1350">
              <a:latin typeface="MT Extra"/>
              <a:cs typeface="MT Extr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37460" y="3142081"/>
            <a:ext cx="57023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25" spc="15" baseline="14403" dirty="0">
                <a:latin typeface="Symbol"/>
                <a:cs typeface="Symbol"/>
              </a:rPr>
              <a:t></a:t>
            </a:r>
            <a:r>
              <a:rPr sz="2025" i="1" spc="15" baseline="14403" dirty="0">
                <a:latin typeface="Times New Roman"/>
                <a:cs typeface="Times New Roman"/>
              </a:rPr>
              <a:t>E</a:t>
            </a:r>
            <a:r>
              <a:rPr sz="800" i="1" spc="10" dirty="0">
                <a:latin typeface="Times New Roman"/>
                <a:cs typeface="Times New Roman"/>
              </a:rPr>
              <a:t>system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30044" y="3096361"/>
            <a:ext cx="1726564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81455" algn="l"/>
              </a:tabLst>
            </a:pPr>
            <a:r>
              <a:rPr sz="1350" spc="10" dirty="0">
                <a:latin typeface="Symbol"/>
                <a:cs typeface="Symbol"/>
              </a:rPr>
              <a:t></a:t>
            </a:r>
            <a:r>
              <a:rPr sz="1350" spc="10" dirty="0">
                <a:latin typeface="Times New Roman"/>
                <a:cs typeface="Times New Roman"/>
              </a:rPr>
              <a:t>	</a:t>
            </a:r>
            <a:r>
              <a:rPr sz="1350" spc="5" dirty="0">
                <a:latin typeface="Times New Roman"/>
                <a:cs typeface="Times New Roman"/>
              </a:rPr>
              <a:t>(</a:t>
            </a:r>
            <a:r>
              <a:rPr sz="1350" spc="-250" dirty="0">
                <a:latin typeface="Times New Roman"/>
                <a:cs typeface="Times New Roman"/>
              </a:rPr>
              <a:t> </a:t>
            </a:r>
            <a:r>
              <a:rPr sz="1350" i="1" spc="10" dirty="0">
                <a:latin typeface="Times New Roman"/>
                <a:cs typeface="Times New Roman"/>
              </a:rPr>
              <a:t>J</a:t>
            </a:r>
            <a:r>
              <a:rPr sz="1350" i="1" spc="-200" dirty="0">
                <a:latin typeface="Times New Roman"/>
                <a:cs typeface="Times New Roman"/>
              </a:rPr>
              <a:t> </a:t>
            </a:r>
            <a:r>
              <a:rPr sz="1350" spc="5" dirty="0">
                <a:latin typeface="Times New Roman"/>
                <a:cs typeface="Times New Roman"/>
              </a:rPr>
              <a:t>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42060" y="3142081"/>
            <a:ext cx="70485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25" i="1" spc="7" baseline="14403" dirty="0">
                <a:latin typeface="Times New Roman"/>
                <a:cs typeface="Times New Roman"/>
              </a:rPr>
              <a:t>E</a:t>
            </a:r>
            <a:r>
              <a:rPr sz="800" i="1" spc="5" dirty="0">
                <a:latin typeface="Times New Roman"/>
                <a:cs typeface="Times New Roman"/>
              </a:rPr>
              <a:t>in </a:t>
            </a:r>
            <a:r>
              <a:rPr sz="2025" spc="15" baseline="14403" dirty="0">
                <a:latin typeface="Symbol"/>
                <a:cs typeface="Symbol"/>
              </a:rPr>
              <a:t></a:t>
            </a:r>
            <a:r>
              <a:rPr sz="2025" spc="7" baseline="14403" dirty="0">
                <a:latin typeface="Times New Roman"/>
                <a:cs typeface="Times New Roman"/>
              </a:rPr>
              <a:t> </a:t>
            </a:r>
            <a:r>
              <a:rPr sz="2025" i="1" spc="15" baseline="14403" dirty="0">
                <a:latin typeface="Times New Roman"/>
                <a:cs typeface="Times New Roman"/>
              </a:rPr>
              <a:t>E</a:t>
            </a:r>
            <a:r>
              <a:rPr sz="800" i="1" spc="10" dirty="0">
                <a:latin typeface="Times New Roman"/>
                <a:cs typeface="Times New Roman"/>
              </a:rPr>
              <a:t>out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8236" y="3397732"/>
            <a:ext cx="1485900" cy="4749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94030" marR="5080" indent="85090">
              <a:lnSpc>
                <a:spcPts val="790"/>
              </a:lnSpc>
              <a:spcBef>
                <a:spcPts val="270"/>
              </a:spcBef>
            </a:pPr>
            <a:r>
              <a:rPr sz="800" i="1" spc="-5" dirty="0">
                <a:latin typeface="Times New Roman"/>
                <a:cs typeface="Times New Roman"/>
              </a:rPr>
              <a:t>Net </a:t>
            </a:r>
            <a:r>
              <a:rPr sz="800" i="1" dirty="0">
                <a:latin typeface="Times New Roman"/>
                <a:cs typeface="Times New Roman"/>
              </a:rPr>
              <a:t>energy </a:t>
            </a:r>
            <a:r>
              <a:rPr sz="800" i="1" spc="-5" dirty="0">
                <a:latin typeface="Times New Roman"/>
                <a:cs typeface="Times New Roman"/>
              </a:rPr>
              <a:t>transfer  </a:t>
            </a:r>
            <a:r>
              <a:rPr sz="800" i="1" dirty="0">
                <a:latin typeface="Times New Roman"/>
                <a:cs typeface="Times New Roman"/>
              </a:rPr>
              <a:t>by heat, </a:t>
            </a:r>
            <a:r>
              <a:rPr sz="800" i="1" spc="-10" dirty="0">
                <a:latin typeface="Times New Roman"/>
                <a:cs typeface="Times New Roman"/>
              </a:rPr>
              <a:t>work, </a:t>
            </a:r>
            <a:r>
              <a:rPr sz="800" i="1" dirty="0">
                <a:latin typeface="Times New Roman"/>
                <a:cs typeface="Times New Roman"/>
              </a:rPr>
              <a:t>and</a:t>
            </a:r>
            <a:r>
              <a:rPr sz="800" i="1" spc="-100" dirty="0">
                <a:latin typeface="Times New Roman"/>
                <a:cs typeface="Times New Roman"/>
              </a:rPr>
              <a:t> </a:t>
            </a:r>
            <a:r>
              <a:rPr sz="800" i="1" spc="-5" dirty="0">
                <a:latin typeface="Times New Roman"/>
                <a:cs typeface="Times New Roman"/>
              </a:rPr>
              <a:t>mass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200" dirty="0">
                <a:latin typeface="Times New Roman"/>
                <a:cs typeface="Times New Roman"/>
              </a:rPr>
              <a:t>or,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spc="-10" dirty="0">
                <a:latin typeface="Times New Roman"/>
                <a:cs typeface="Times New Roman"/>
              </a:rPr>
              <a:t>rate </a:t>
            </a:r>
            <a:r>
              <a:rPr sz="1200" b="1" spc="-5" dirty="0">
                <a:latin typeface="Times New Roman"/>
                <a:cs typeface="Times New Roman"/>
              </a:rPr>
              <a:t>form,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9123" y="4175450"/>
            <a:ext cx="1224915" cy="244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51435">
              <a:lnSpc>
                <a:spcPts val="790"/>
              </a:lnSpc>
              <a:spcBef>
                <a:spcPts val="240"/>
              </a:spcBef>
            </a:pPr>
            <a:r>
              <a:rPr sz="750" i="1" spc="10" dirty="0">
                <a:latin typeface="Times New Roman"/>
                <a:cs typeface="Times New Roman"/>
              </a:rPr>
              <a:t>Rate </a:t>
            </a:r>
            <a:r>
              <a:rPr sz="750" i="1" spc="5" dirty="0">
                <a:latin typeface="Times New Roman"/>
                <a:cs typeface="Times New Roman"/>
              </a:rPr>
              <a:t>of change in </a:t>
            </a:r>
            <a:r>
              <a:rPr sz="750" i="1" dirty="0">
                <a:latin typeface="Times New Roman"/>
                <a:cs typeface="Times New Roman"/>
              </a:rPr>
              <a:t>internal  kinetic, </a:t>
            </a:r>
            <a:r>
              <a:rPr sz="750" i="1" spc="5" dirty="0">
                <a:latin typeface="Times New Roman"/>
                <a:cs typeface="Times New Roman"/>
              </a:rPr>
              <a:t>potential, </a:t>
            </a:r>
            <a:r>
              <a:rPr sz="750" i="1" dirty="0">
                <a:latin typeface="Times New Roman"/>
                <a:cs typeface="Times New Roman"/>
              </a:rPr>
              <a:t>etc.,</a:t>
            </a:r>
            <a:r>
              <a:rPr sz="750" i="1" spc="-15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energies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5916" y="4157162"/>
            <a:ext cx="1085215" cy="2413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79375" marR="5080" indent="-67310">
              <a:lnSpc>
                <a:spcPts val="770"/>
              </a:lnSpc>
              <a:spcBef>
                <a:spcPts val="254"/>
              </a:spcBef>
            </a:pPr>
            <a:r>
              <a:rPr sz="750" i="1" spc="10" dirty="0">
                <a:latin typeface="Times New Roman"/>
                <a:cs typeface="Times New Roman"/>
              </a:rPr>
              <a:t>Rate </a:t>
            </a:r>
            <a:r>
              <a:rPr sz="750" i="1" spc="5" dirty="0">
                <a:latin typeface="Times New Roman"/>
                <a:cs typeface="Times New Roman"/>
              </a:rPr>
              <a:t>of </a:t>
            </a:r>
            <a:r>
              <a:rPr sz="750" i="1" dirty="0">
                <a:latin typeface="Times New Roman"/>
                <a:cs typeface="Times New Roman"/>
              </a:rPr>
              <a:t>net energy transfer  </a:t>
            </a:r>
            <a:r>
              <a:rPr sz="750" i="1" spc="5" dirty="0">
                <a:latin typeface="Times New Roman"/>
                <a:cs typeface="Times New Roman"/>
              </a:rPr>
              <a:t>by heat, </a:t>
            </a:r>
            <a:r>
              <a:rPr sz="750" i="1" spc="-5" dirty="0">
                <a:latin typeface="Times New Roman"/>
                <a:cs typeface="Times New Roman"/>
              </a:rPr>
              <a:t>work, </a:t>
            </a:r>
            <a:r>
              <a:rPr sz="750" i="1" spc="5" dirty="0">
                <a:latin typeface="Times New Roman"/>
                <a:cs typeface="Times New Roman"/>
              </a:rPr>
              <a:t>and</a:t>
            </a:r>
            <a:r>
              <a:rPr sz="750" i="1" spc="-6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mass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21684" y="3867453"/>
            <a:ext cx="123698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09600" algn="l"/>
              </a:tabLst>
            </a:pPr>
            <a:r>
              <a:rPr sz="1300" spc="-105" dirty="0">
                <a:latin typeface="Times New Roman"/>
                <a:cs typeface="Times New Roman"/>
              </a:rPr>
              <a:t>(</a:t>
            </a:r>
            <a:r>
              <a:rPr sz="1300" i="1" spc="20" dirty="0">
                <a:latin typeface="Times New Roman"/>
                <a:cs typeface="Times New Roman"/>
              </a:rPr>
              <a:t>W</a:t>
            </a:r>
            <a:r>
              <a:rPr sz="1300" i="1" spc="-114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)</a:t>
            </a:r>
            <a:r>
              <a:rPr sz="1300" dirty="0">
                <a:latin typeface="Times New Roman"/>
                <a:cs typeface="Times New Roman"/>
              </a:rPr>
              <a:t>	</a:t>
            </a:r>
            <a:r>
              <a:rPr sz="1300" spc="135" dirty="0">
                <a:latin typeface="MT Extra"/>
                <a:cs typeface="MT Extra"/>
              </a:rPr>
              <a:t></a:t>
            </a:r>
            <a:r>
              <a:rPr sz="1300" spc="-105" dirty="0">
                <a:latin typeface="Times New Roman"/>
                <a:cs typeface="Times New Roman"/>
              </a:rPr>
              <a:t>(</a:t>
            </a:r>
            <a:r>
              <a:rPr sz="1300" spc="15" dirty="0">
                <a:latin typeface="Times New Roman"/>
                <a:cs typeface="Times New Roman"/>
              </a:rPr>
              <a:t>1</a:t>
            </a:r>
            <a:r>
              <a:rPr sz="1300" spc="5" dirty="0">
                <a:latin typeface="Times New Roman"/>
                <a:cs typeface="Times New Roman"/>
              </a:rPr>
              <a:t>.</a:t>
            </a:r>
            <a:r>
              <a:rPr sz="1300" spc="15" dirty="0">
                <a:latin typeface="Times New Roman"/>
                <a:cs typeface="Times New Roman"/>
              </a:rPr>
              <a:t>5</a:t>
            </a:r>
            <a:r>
              <a:rPr sz="1300" spc="-90" dirty="0">
                <a:latin typeface="Times New Roman"/>
                <a:cs typeface="Times New Roman"/>
              </a:rPr>
              <a:t>.</a:t>
            </a:r>
            <a:r>
              <a:rPr sz="1300" i="1" spc="40" dirty="0">
                <a:latin typeface="Times New Roman"/>
                <a:cs typeface="Times New Roman"/>
              </a:rPr>
              <a:t>b</a:t>
            </a:r>
            <a:r>
              <a:rPr sz="1300" spc="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11627" y="3980229"/>
            <a:ext cx="76073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105" dirty="0">
                <a:latin typeface="MT Extra"/>
                <a:cs typeface="MT Extra"/>
              </a:rPr>
              <a:t></a:t>
            </a:r>
            <a:r>
              <a:rPr sz="1300" spc="-275" dirty="0">
                <a:latin typeface="MT Extra"/>
                <a:cs typeface="MT Extra"/>
              </a:rPr>
              <a:t></a:t>
            </a:r>
            <a:r>
              <a:rPr sz="1300" spc="-35" dirty="0">
                <a:latin typeface="MT Extra"/>
                <a:cs typeface="MT Extra"/>
              </a:rPr>
              <a:t></a:t>
            </a:r>
            <a:r>
              <a:rPr sz="1300" spc="-370" dirty="0">
                <a:latin typeface="MT Extra"/>
                <a:cs typeface="MT Extra"/>
              </a:rPr>
              <a:t></a:t>
            </a:r>
            <a:r>
              <a:rPr sz="1300" spc="25" dirty="0">
                <a:latin typeface="MT Extra"/>
                <a:cs typeface="MT Extra"/>
              </a:rPr>
              <a:t></a:t>
            </a:r>
            <a:endParaRPr sz="1300">
              <a:latin typeface="MT Extra"/>
              <a:cs typeface="MT Extr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25372" y="3961941"/>
            <a:ext cx="65087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540" dirty="0">
                <a:latin typeface="MT Extra"/>
                <a:cs typeface="MT Extra"/>
              </a:rPr>
              <a:t></a:t>
            </a:r>
            <a:r>
              <a:rPr sz="1300" spc="-275" dirty="0">
                <a:latin typeface="MT Extra"/>
                <a:cs typeface="MT Extra"/>
              </a:rPr>
              <a:t></a:t>
            </a:r>
            <a:r>
              <a:rPr sz="1300" spc="-35" dirty="0">
                <a:latin typeface="MT Extra"/>
                <a:cs typeface="MT Extra"/>
              </a:rPr>
              <a:t></a:t>
            </a:r>
            <a:r>
              <a:rPr sz="1300" spc="-800" dirty="0">
                <a:latin typeface="MT Extra"/>
                <a:cs typeface="MT Extra"/>
              </a:rPr>
              <a:t></a:t>
            </a:r>
            <a:r>
              <a:rPr sz="1300" spc="25" dirty="0">
                <a:latin typeface="MT Extra"/>
                <a:cs typeface="MT Extra"/>
              </a:rPr>
              <a:t></a:t>
            </a:r>
            <a:endParaRPr sz="1300">
              <a:latin typeface="MT Extra"/>
              <a:cs typeface="MT Extr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83179" y="3910125"/>
            <a:ext cx="81534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950" spc="15" baseline="14957" dirty="0">
                <a:latin typeface="Symbol"/>
                <a:cs typeface="Symbol"/>
              </a:rPr>
              <a:t></a:t>
            </a:r>
            <a:r>
              <a:rPr sz="1950" i="1" spc="15" baseline="14957" dirty="0">
                <a:latin typeface="Times New Roman"/>
                <a:cs typeface="Times New Roman"/>
              </a:rPr>
              <a:t>E</a:t>
            </a:r>
            <a:r>
              <a:rPr sz="750" i="1" spc="10" dirty="0">
                <a:latin typeface="Times New Roman"/>
                <a:cs typeface="Times New Roman"/>
              </a:rPr>
              <a:t>system </a:t>
            </a:r>
            <a:r>
              <a:rPr sz="1950" spc="7" baseline="14957" dirty="0">
                <a:latin typeface="Times New Roman"/>
                <a:cs typeface="Times New Roman"/>
              </a:rPr>
              <a:t>/</a:t>
            </a:r>
            <a:r>
              <a:rPr sz="1950" spc="-104" baseline="14957" dirty="0">
                <a:latin typeface="Times New Roman"/>
                <a:cs typeface="Times New Roman"/>
              </a:rPr>
              <a:t> </a:t>
            </a:r>
            <a:r>
              <a:rPr sz="1950" i="1" spc="15" baseline="14957" dirty="0">
                <a:latin typeface="Times New Roman"/>
                <a:cs typeface="Times New Roman"/>
              </a:rPr>
              <a:t>dt</a:t>
            </a:r>
            <a:endParaRPr sz="1950" baseline="1495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24532" y="3867453"/>
            <a:ext cx="11811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15" dirty="0">
                <a:latin typeface="Symbol"/>
                <a:cs typeface="Symbol"/>
              </a:rPr>
              <a:t>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03019" y="3910125"/>
            <a:ext cx="68008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950" i="1" spc="-150" baseline="14957" dirty="0">
                <a:latin typeface="Times New Roman"/>
                <a:cs typeface="Times New Roman"/>
              </a:rPr>
              <a:t>E</a:t>
            </a:r>
            <a:r>
              <a:rPr sz="1950" spc="-150" baseline="29914" dirty="0">
                <a:latin typeface="MT Extra"/>
                <a:cs typeface="MT Extra"/>
              </a:rPr>
              <a:t></a:t>
            </a:r>
            <a:r>
              <a:rPr sz="750" i="1" spc="-100" dirty="0">
                <a:latin typeface="Times New Roman"/>
                <a:cs typeface="Times New Roman"/>
              </a:rPr>
              <a:t>in </a:t>
            </a:r>
            <a:r>
              <a:rPr sz="1950" spc="22" baseline="14957" dirty="0">
                <a:latin typeface="Symbol"/>
                <a:cs typeface="Symbol"/>
              </a:rPr>
              <a:t></a:t>
            </a:r>
            <a:r>
              <a:rPr sz="1950" spc="-82" baseline="14957" dirty="0">
                <a:latin typeface="Times New Roman"/>
                <a:cs typeface="Times New Roman"/>
              </a:rPr>
              <a:t> </a:t>
            </a:r>
            <a:r>
              <a:rPr sz="1950" i="1" spc="-112" baseline="14957" dirty="0">
                <a:latin typeface="Times New Roman"/>
                <a:cs typeface="Times New Roman"/>
              </a:rPr>
              <a:t>E</a:t>
            </a:r>
            <a:r>
              <a:rPr sz="1950" spc="-112" baseline="29914" dirty="0">
                <a:latin typeface="MT Extra"/>
                <a:cs typeface="MT Extra"/>
              </a:rPr>
              <a:t></a:t>
            </a:r>
            <a:r>
              <a:rPr sz="750" i="1" spc="-75" dirty="0">
                <a:latin typeface="Times New Roman"/>
                <a:cs typeface="Times New Roman"/>
              </a:rPr>
              <a:t>out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7436" y="4414011"/>
            <a:ext cx="4817110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0" marR="55880" algn="just">
              <a:lnSpc>
                <a:spcPct val="95800"/>
              </a:lnSpc>
              <a:spcBef>
                <a:spcPts val="16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energy </a:t>
            </a:r>
            <a:r>
              <a:rPr sz="1200" spc="-15" dirty="0">
                <a:latin typeface="Times New Roman"/>
                <a:cs typeface="Times New Roman"/>
              </a:rPr>
              <a:t>change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spc="-10" dirty="0">
                <a:latin typeface="Times New Roman"/>
                <a:cs typeface="Times New Roman"/>
              </a:rPr>
              <a:t>zero </a:t>
            </a:r>
            <a:r>
              <a:rPr sz="1200" b="1" i="1" spc="-5" dirty="0">
                <a:latin typeface="Times New Roman"/>
                <a:cs typeface="Times New Roman"/>
              </a:rPr>
              <a:t>(</a:t>
            </a:r>
            <a:r>
              <a:rPr sz="1200" b="1" spc="-5" dirty="0">
                <a:latin typeface="Times New Roman"/>
                <a:cs typeface="Times New Roman"/>
              </a:rPr>
              <a:t>Δ</a:t>
            </a:r>
            <a:r>
              <a:rPr sz="1200" b="1" i="1" spc="-5" dirty="0">
                <a:latin typeface="Times New Roman"/>
                <a:cs typeface="Times New Roman"/>
              </a:rPr>
              <a:t>E</a:t>
            </a:r>
            <a:r>
              <a:rPr sz="1200" b="1" i="1" spc="-7" baseline="-10416" dirty="0">
                <a:latin typeface="Times New Roman"/>
                <a:cs typeface="Times New Roman"/>
              </a:rPr>
              <a:t>system </a:t>
            </a:r>
            <a:r>
              <a:rPr sz="1200" b="1" i="1" spc="-5" dirty="0">
                <a:latin typeface="Times New Roman"/>
                <a:cs typeface="Times New Roman"/>
              </a:rPr>
              <a:t>= 0) </a:t>
            </a:r>
            <a:r>
              <a:rPr sz="1200" spc="-25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state of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does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-15" dirty="0">
                <a:latin typeface="Times New Roman"/>
                <a:cs typeface="Times New Roman"/>
              </a:rPr>
              <a:t>change during </a:t>
            </a:r>
            <a:r>
              <a:rPr sz="1200" spc="-5" dirty="0">
                <a:latin typeface="Times New Roman"/>
                <a:cs typeface="Times New Roman"/>
              </a:rPr>
              <a:t>the process, that </a:t>
            </a:r>
            <a:r>
              <a:rPr sz="1200" spc="-20" dirty="0">
                <a:latin typeface="Times New Roman"/>
                <a:cs typeface="Times New Roman"/>
              </a:rPr>
              <a:t>is,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process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spc="-5" dirty="0">
                <a:latin typeface="Times New Roman"/>
                <a:cs typeface="Times New Roman"/>
              </a:rPr>
              <a:t>steady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spc="5" dirty="0">
                <a:latin typeface="Times New Roman"/>
                <a:cs typeface="Times New Roman"/>
              </a:rPr>
              <a:t>So, 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Fig.(1.2),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20" dirty="0">
                <a:latin typeface="Times New Roman"/>
                <a:cs typeface="Times New Roman"/>
              </a:rPr>
              <a:t>balance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this </a:t>
            </a:r>
            <a:r>
              <a:rPr sz="1200" spc="-10" dirty="0">
                <a:latin typeface="Times New Roman"/>
                <a:cs typeface="Times New Roman"/>
              </a:rPr>
              <a:t>case </a:t>
            </a:r>
            <a:r>
              <a:rPr sz="1200" spc="-5" dirty="0">
                <a:latin typeface="Times New Roman"/>
                <a:cs typeface="Times New Roman"/>
              </a:rPr>
              <a:t>reduces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to;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84580" y="5052919"/>
            <a:ext cx="22288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440" dirty="0">
                <a:latin typeface="MT Extra"/>
                <a:cs typeface="MT Extra"/>
              </a:rPr>
              <a:t></a:t>
            </a:r>
            <a:endParaRPr sz="1300">
              <a:latin typeface="MT Extra"/>
              <a:cs typeface="MT Extr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22067" y="5052919"/>
            <a:ext cx="27876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875" dirty="0">
                <a:latin typeface="MT Extra"/>
                <a:cs typeface="MT Extra"/>
              </a:rPr>
              <a:t></a:t>
            </a:r>
            <a:endParaRPr sz="1300">
              <a:latin typeface="MT Extra"/>
              <a:cs typeface="MT Extr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06444" y="4967575"/>
            <a:ext cx="52070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135" dirty="0">
                <a:latin typeface="MT Extra"/>
                <a:cs typeface="MT Extra"/>
              </a:rPr>
              <a:t></a:t>
            </a:r>
            <a:r>
              <a:rPr sz="1300" spc="-105" dirty="0">
                <a:latin typeface="Times New Roman"/>
                <a:cs typeface="Times New Roman"/>
              </a:rPr>
              <a:t>(</a:t>
            </a:r>
            <a:r>
              <a:rPr sz="1300" spc="15" dirty="0">
                <a:latin typeface="Times New Roman"/>
                <a:cs typeface="Times New Roman"/>
              </a:rPr>
              <a:t>1</a:t>
            </a:r>
            <a:r>
              <a:rPr sz="1300" spc="5" dirty="0">
                <a:latin typeface="Times New Roman"/>
                <a:cs typeface="Times New Roman"/>
              </a:rPr>
              <a:t>.</a:t>
            </a:r>
            <a:r>
              <a:rPr sz="1300" spc="15" dirty="0">
                <a:latin typeface="Times New Roman"/>
                <a:cs typeface="Times New Roman"/>
              </a:rPr>
              <a:t>6</a:t>
            </a:r>
            <a:r>
              <a:rPr sz="1300" spc="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10588" y="5242130"/>
            <a:ext cx="1085215" cy="2413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82550" marR="5080" indent="-70485">
              <a:lnSpc>
                <a:spcPts val="770"/>
              </a:lnSpc>
              <a:spcBef>
                <a:spcPts val="259"/>
              </a:spcBef>
            </a:pPr>
            <a:r>
              <a:rPr sz="750" i="1" spc="10" dirty="0">
                <a:latin typeface="Times New Roman"/>
                <a:cs typeface="Times New Roman"/>
              </a:rPr>
              <a:t>Rate </a:t>
            </a:r>
            <a:r>
              <a:rPr sz="750" i="1" spc="5" dirty="0">
                <a:latin typeface="Times New Roman"/>
                <a:cs typeface="Times New Roman"/>
              </a:rPr>
              <a:t>of net </a:t>
            </a:r>
            <a:r>
              <a:rPr sz="750" i="1" dirty="0">
                <a:latin typeface="Times New Roman"/>
                <a:cs typeface="Times New Roman"/>
              </a:rPr>
              <a:t>energy transfer  </a:t>
            </a:r>
            <a:r>
              <a:rPr sz="750" i="1" spc="5" dirty="0">
                <a:latin typeface="Times New Roman"/>
                <a:cs typeface="Times New Roman"/>
              </a:rPr>
              <a:t>by heat, </a:t>
            </a:r>
            <a:r>
              <a:rPr sz="750" i="1" spc="-5" dirty="0">
                <a:latin typeface="Times New Roman"/>
                <a:cs typeface="Times New Roman"/>
              </a:rPr>
              <a:t>work, </a:t>
            </a:r>
            <a:r>
              <a:rPr sz="750" i="1" spc="5" dirty="0">
                <a:latin typeface="Times New Roman"/>
                <a:cs typeface="Times New Roman"/>
              </a:rPr>
              <a:t>and</a:t>
            </a:r>
            <a:r>
              <a:rPr sz="750" i="1" spc="-80" dirty="0">
                <a:latin typeface="Times New Roman"/>
                <a:cs typeface="Times New Roman"/>
              </a:rPr>
              <a:t> </a:t>
            </a:r>
            <a:r>
              <a:rPr sz="750" i="1" spc="5" dirty="0">
                <a:latin typeface="Times New Roman"/>
                <a:cs typeface="Times New Roman"/>
              </a:rPr>
              <a:t>mass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96667" y="5010247"/>
            <a:ext cx="30543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950" i="1" spc="-120" baseline="14957" dirty="0">
                <a:latin typeface="Times New Roman"/>
                <a:cs typeface="Times New Roman"/>
              </a:rPr>
              <a:t>E</a:t>
            </a:r>
            <a:r>
              <a:rPr sz="1950" spc="-120" baseline="29914" dirty="0">
                <a:latin typeface="MT Extra"/>
                <a:cs typeface="MT Extra"/>
              </a:rPr>
              <a:t></a:t>
            </a:r>
            <a:r>
              <a:rPr sz="750" i="1" spc="-80" dirty="0">
                <a:latin typeface="Times New Roman"/>
                <a:cs typeface="Times New Roman"/>
              </a:rPr>
              <a:t>out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8716" y="5242130"/>
            <a:ext cx="1085215" cy="2413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79375" marR="5080" indent="-67310">
              <a:lnSpc>
                <a:spcPts val="770"/>
              </a:lnSpc>
              <a:spcBef>
                <a:spcPts val="259"/>
              </a:spcBef>
            </a:pPr>
            <a:r>
              <a:rPr sz="750" i="1" spc="10" dirty="0">
                <a:latin typeface="Times New Roman"/>
                <a:cs typeface="Times New Roman"/>
              </a:rPr>
              <a:t>Rate </a:t>
            </a:r>
            <a:r>
              <a:rPr sz="750" i="1" spc="5" dirty="0">
                <a:latin typeface="Times New Roman"/>
                <a:cs typeface="Times New Roman"/>
              </a:rPr>
              <a:t>of net </a:t>
            </a:r>
            <a:r>
              <a:rPr sz="750" i="1" dirty="0">
                <a:latin typeface="Times New Roman"/>
                <a:cs typeface="Times New Roman"/>
              </a:rPr>
              <a:t>energy transfer  </a:t>
            </a:r>
            <a:r>
              <a:rPr sz="750" i="1" spc="5" dirty="0">
                <a:latin typeface="Times New Roman"/>
                <a:cs typeface="Times New Roman"/>
              </a:rPr>
              <a:t>by heat, </a:t>
            </a:r>
            <a:r>
              <a:rPr sz="750" i="1" spc="-5" dirty="0">
                <a:latin typeface="Times New Roman"/>
                <a:cs typeface="Times New Roman"/>
              </a:rPr>
              <a:t>work, </a:t>
            </a:r>
            <a:r>
              <a:rPr sz="750" i="1" spc="5" dirty="0">
                <a:latin typeface="Times New Roman"/>
                <a:cs typeface="Times New Roman"/>
              </a:rPr>
              <a:t>and</a:t>
            </a:r>
            <a:r>
              <a:rPr sz="750" i="1" spc="-60" dirty="0">
                <a:latin typeface="Times New Roman"/>
                <a:cs typeface="Times New Roman"/>
              </a:rPr>
              <a:t> </a:t>
            </a:r>
            <a:r>
              <a:rPr sz="750" i="1" spc="5" dirty="0">
                <a:latin typeface="Times New Roman"/>
                <a:cs typeface="Times New Roman"/>
              </a:rPr>
              <a:t>mass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59180" y="5010247"/>
            <a:ext cx="2597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950" i="1" spc="-142" baseline="14957" dirty="0">
                <a:latin typeface="Times New Roman"/>
                <a:cs typeface="Times New Roman"/>
              </a:rPr>
              <a:t>E</a:t>
            </a:r>
            <a:r>
              <a:rPr sz="1950" spc="-142" baseline="29914" dirty="0">
                <a:latin typeface="MT Extra"/>
                <a:cs typeface="MT Extra"/>
              </a:rPr>
              <a:t></a:t>
            </a:r>
            <a:r>
              <a:rPr sz="750" i="1" spc="-95" dirty="0">
                <a:latin typeface="Times New Roman"/>
                <a:cs typeface="Times New Roman"/>
              </a:rPr>
              <a:t>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67332" y="4967575"/>
            <a:ext cx="173418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450975" algn="l"/>
              </a:tabLst>
            </a:pP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	</a:t>
            </a:r>
            <a:r>
              <a:rPr sz="1300" spc="-30" dirty="0">
                <a:latin typeface="Times New Roman"/>
                <a:cs typeface="Times New Roman"/>
              </a:rPr>
              <a:t>(</a:t>
            </a:r>
            <a:r>
              <a:rPr sz="1300" i="1" spc="-30" dirty="0">
                <a:latin typeface="Times New Roman"/>
                <a:cs typeface="Times New Roman"/>
              </a:rPr>
              <a:t>W</a:t>
            </a:r>
            <a:r>
              <a:rPr sz="1300" i="1" spc="-17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67020" y="3578860"/>
            <a:ext cx="1557020" cy="7677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ctr">
              <a:lnSpc>
                <a:spcPct val="96500"/>
              </a:lnSpc>
              <a:spcBef>
                <a:spcPts val="150"/>
              </a:spcBef>
            </a:pPr>
            <a:r>
              <a:rPr sz="1000" b="1" i="1" dirty="0">
                <a:latin typeface="Times New Roman"/>
                <a:cs typeface="Times New Roman"/>
              </a:rPr>
              <a:t>Fig.(1.2) </a:t>
            </a:r>
            <a:r>
              <a:rPr sz="1000" b="1" i="1" spc="-5" dirty="0">
                <a:latin typeface="Times New Roman"/>
                <a:cs typeface="Times New Roman"/>
              </a:rPr>
              <a:t>In steady</a:t>
            </a:r>
            <a:r>
              <a:rPr sz="1000" b="1" i="1" spc="-5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operation,  </a:t>
            </a:r>
            <a:r>
              <a:rPr sz="1000" b="1" i="1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rate </a:t>
            </a:r>
            <a:r>
              <a:rPr sz="1000" b="1" i="1" dirty="0">
                <a:latin typeface="Times New Roman"/>
                <a:cs typeface="Times New Roman"/>
              </a:rPr>
              <a:t>of </a:t>
            </a:r>
            <a:r>
              <a:rPr sz="1000" b="1" i="1" spc="-5" dirty="0">
                <a:latin typeface="Times New Roman"/>
                <a:cs typeface="Times New Roman"/>
              </a:rPr>
              <a:t>energy </a:t>
            </a:r>
            <a:r>
              <a:rPr sz="1000" b="1" i="1" dirty="0">
                <a:latin typeface="Times New Roman"/>
                <a:cs typeface="Times New Roman"/>
              </a:rPr>
              <a:t>transfer </a:t>
            </a:r>
            <a:r>
              <a:rPr sz="1000" b="1" i="1" spc="5" dirty="0">
                <a:latin typeface="Times New Roman"/>
                <a:cs typeface="Times New Roman"/>
              </a:rPr>
              <a:t>to  </a:t>
            </a:r>
            <a:r>
              <a:rPr sz="1000" b="1" i="1" dirty="0">
                <a:latin typeface="Times New Roman"/>
                <a:cs typeface="Times New Roman"/>
              </a:rPr>
              <a:t>a </a:t>
            </a:r>
            <a:r>
              <a:rPr sz="1000" b="1" i="1" spc="-5" dirty="0">
                <a:latin typeface="Times New Roman"/>
                <a:cs typeface="Times New Roman"/>
              </a:rPr>
              <a:t>system </a:t>
            </a:r>
            <a:r>
              <a:rPr sz="1000" b="1" i="1" spc="5" dirty="0">
                <a:latin typeface="Times New Roman"/>
                <a:cs typeface="Times New Roman"/>
              </a:rPr>
              <a:t>is </a:t>
            </a:r>
            <a:r>
              <a:rPr sz="1000" b="1" i="1" spc="-5" dirty="0">
                <a:latin typeface="Times New Roman"/>
                <a:cs typeface="Times New Roman"/>
              </a:rPr>
              <a:t>equal </a:t>
            </a:r>
            <a:r>
              <a:rPr sz="1000" b="1" i="1" spc="5" dirty="0">
                <a:latin typeface="Times New Roman"/>
                <a:cs typeface="Times New Roman"/>
              </a:rPr>
              <a:t>to </a:t>
            </a:r>
            <a:r>
              <a:rPr sz="1000" b="1" i="1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rate  </a:t>
            </a:r>
            <a:r>
              <a:rPr sz="1000" b="1" i="1" dirty="0">
                <a:latin typeface="Times New Roman"/>
                <a:cs typeface="Times New Roman"/>
              </a:rPr>
              <a:t>of </a:t>
            </a:r>
            <a:r>
              <a:rPr sz="1000" b="1" i="1" spc="-5" dirty="0">
                <a:latin typeface="Times New Roman"/>
                <a:cs typeface="Times New Roman"/>
              </a:rPr>
              <a:t>energy </a:t>
            </a:r>
            <a:r>
              <a:rPr sz="1000" b="1" i="1" dirty="0">
                <a:latin typeface="Times New Roman"/>
                <a:cs typeface="Times New Roman"/>
              </a:rPr>
              <a:t>transfer from </a:t>
            </a:r>
            <a:r>
              <a:rPr sz="1000" b="1" i="1" spc="-10" dirty="0">
                <a:latin typeface="Times New Roman"/>
                <a:cs typeface="Times New Roman"/>
              </a:rPr>
              <a:t>the  </a:t>
            </a:r>
            <a:r>
              <a:rPr sz="1000" b="1" i="1" spc="-5" dirty="0">
                <a:latin typeface="Times New Roman"/>
                <a:cs typeface="Times New Roman"/>
              </a:rPr>
              <a:t>system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30936" y="5627623"/>
            <a:ext cx="4685030" cy="4352925"/>
          </a:xfrm>
          <a:custGeom>
            <a:avLst/>
            <a:gdLst/>
            <a:ahLst/>
            <a:cxnLst/>
            <a:rect l="l" t="t" r="r" b="b"/>
            <a:pathLst>
              <a:path w="4685030" h="4352925">
                <a:moveTo>
                  <a:pt x="0" y="4352544"/>
                </a:moveTo>
                <a:lnTo>
                  <a:pt x="4684776" y="4352544"/>
                </a:lnTo>
                <a:lnTo>
                  <a:pt x="4684776" y="0"/>
                </a:lnTo>
                <a:lnTo>
                  <a:pt x="0" y="0"/>
                </a:lnTo>
                <a:lnTo>
                  <a:pt x="0" y="4352544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05536" y="5602732"/>
            <a:ext cx="4746625" cy="1309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algn="just">
              <a:lnSpc>
                <a:spcPts val="1515"/>
              </a:lnSpc>
              <a:spcBef>
                <a:spcPts val="95"/>
              </a:spcBef>
            </a:pPr>
            <a:r>
              <a:rPr sz="1300" b="1" i="1" dirty="0">
                <a:latin typeface="Times New Roman"/>
                <a:cs typeface="Times New Roman"/>
              </a:rPr>
              <a:t>1.1.3.a- </a:t>
            </a:r>
            <a:r>
              <a:rPr sz="1300" b="1" i="1" spc="-5" dirty="0">
                <a:latin typeface="Times New Roman"/>
                <a:cs typeface="Times New Roman"/>
              </a:rPr>
              <a:t>Energy Balance for Closed </a:t>
            </a:r>
            <a:r>
              <a:rPr sz="1300" b="1" i="1" spc="-10" dirty="0">
                <a:latin typeface="Times New Roman"/>
                <a:cs typeface="Times New Roman"/>
              </a:rPr>
              <a:t>Systems (Fixed</a:t>
            </a:r>
            <a:r>
              <a:rPr sz="1300" b="1" i="1" spc="85" dirty="0">
                <a:latin typeface="Times New Roman"/>
                <a:cs typeface="Times New Roman"/>
              </a:rPr>
              <a:t> </a:t>
            </a:r>
            <a:r>
              <a:rPr sz="1300" b="1" i="1" spc="-10" dirty="0">
                <a:latin typeface="Times New Roman"/>
                <a:cs typeface="Times New Roman"/>
              </a:rPr>
              <a:t>Mass)</a:t>
            </a:r>
            <a:endParaRPr sz="1300">
              <a:latin typeface="Times New Roman"/>
              <a:cs typeface="Times New Roman"/>
            </a:endParaRPr>
          </a:p>
          <a:p>
            <a:pPr marL="25400" marR="17780" indent="158115" algn="just">
              <a:lnSpc>
                <a:spcPct val="958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For a </a:t>
            </a:r>
            <a:r>
              <a:rPr sz="1200" spc="-10" dirty="0">
                <a:latin typeface="Times New Roman"/>
                <a:cs typeface="Times New Roman"/>
              </a:rPr>
              <a:t>closed system consists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i="1" dirty="0">
                <a:latin typeface="Times New Roman"/>
                <a:cs typeface="Times New Roman"/>
              </a:rPr>
              <a:t>fixed </a:t>
            </a:r>
            <a:r>
              <a:rPr sz="1200" i="1" spc="-10" dirty="0">
                <a:latin typeface="Times New Roman"/>
                <a:cs typeface="Times New Roman"/>
              </a:rPr>
              <a:t>mass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then the </a:t>
            </a:r>
            <a:r>
              <a:rPr sz="1200" spc="10" dirty="0">
                <a:latin typeface="Times New Roman"/>
                <a:cs typeface="Times New Roman"/>
              </a:rPr>
              <a:t>total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b="1" i="1" spc="-5" dirty="0">
                <a:latin typeface="Times New Roman"/>
                <a:cs typeface="Times New Roman"/>
              </a:rPr>
              <a:t>E </a:t>
            </a:r>
            <a:r>
              <a:rPr sz="1200" spc="-25" dirty="0">
                <a:latin typeface="Times New Roman"/>
                <a:cs typeface="Times New Roman"/>
              </a:rPr>
              <a:t>will  </a:t>
            </a:r>
            <a:r>
              <a:rPr sz="1200" spc="-15" dirty="0">
                <a:latin typeface="Times New Roman"/>
                <a:cs typeface="Times New Roman"/>
              </a:rPr>
              <a:t>consist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internal energy </a:t>
            </a:r>
            <a:r>
              <a:rPr sz="1200" b="1" i="1" spc="-5" dirty="0">
                <a:latin typeface="Times New Roman"/>
                <a:cs typeface="Times New Roman"/>
              </a:rPr>
              <a:t>U</a:t>
            </a:r>
            <a:r>
              <a:rPr sz="1200" i="1" spc="-5" dirty="0">
                <a:latin typeface="Times New Roman"/>
                <a:cs typeface="Times New Roman"/>
              </a:rPr>
              <a:t>. </a:t>
            </a:r>
            <a:r>
              <a:rPr sz="1200" spc="-20" dirty="0">
                <a:latin typeface="Times New Roman"/>
                <a:cs typeface="Times New Roman"/>
              </a:rPr>
              <a:t>This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especially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case for </a:t>
            </a:r>
            <a:r>
              <a:rPr sz="1200" spc="-5" dirty="0">
                <a:latin typeface="Times New Roman"/>
                <a:cs typeface="Times New Roman"/>
              </a:rPr>
              <a:t>stationary  </a:t>
            </a:r>
            <a:r>
              <a:rPr sz="1200" spc="-15" dirty="0">
                <a:latin typeface="Times New Roman"/>
                <a:cs typeface="Times New Roman"/>
              </a:rPr>
              <a:t>systems </a:t>
            </a:r>
            <a:r>
              <a:rPr sz="1200" spc="-20" dirty="0">
                <a:latin typeface="Times New Roman"/>
                <a:cs typeface="Times New Roman"/>
              </a:rPr>
              <a:t>since </a:t>
            </a:r>
            <a:r>
              <a:rPr sz="1200" spc="-5" dirty="0">
                <a:latin typeface="Times New Roman"/>
                <a:cs typeface="Times New Roman"/>
              </a:rPr>
              <a:t>they don’t </a:t>
            </a:r>
            <a:r>
              <a:rPr sz="1200" spc="-25" dirty="0">
                <a:latin typeface="Times New Roman"/>
                <a:cs typeface="Times New Roman"/>
              </a:rPr>
              <a:t>involve </a:t>
            </a:r>
            <a:r>
              <a:rPr sz="1200" spc="-15" dirty="0">
                <a:latin typeface="Times New Roman"/>
                <a:cs typeface="Times New Roman"/>
              </a:rPr>
              <a:t>any </a:t>
            </a:r>
            <a:r>
              <a:rPr sz="1200" spc="-10" dirty="0">
                <a:latin typeface="Times New Roman"/>
                <a:cs typeface="Times New Roman"/>
              </a:rPr>
              <a:t>changes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their velocity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elevation  </a:t>
            </a:r>
            <a:r>
              <a:rPr sz="1200" spc="-15" dirty="0">
                <a:latin typeface="Times New Roman"/>
                <a:cs typeface="Times New Roman"/>
              </a:rPr>
              <a:t>during </a:t>
            </a:r>
            <a:r>
              <a:rPr sz="1200" spc="-5" dirty="0">
                <a:latin typeface="Times New Roman"/>
                <a:cs typeface="Times New Roman"/>
              </a:rPr>
              <a:t>a process. </a:t>
            </a:r>
            <a:r>
              <a:rPr sz="1200" spc="5" dirty="0">
                <a:latin typeface="Times New Roman"/>
                <a:cs typeface="Times New Roman"/>
              </a:rPr>
              <a:t>So,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20" dirty="0">
                <a:latin typeface="Times New Roman"/>
                <a:cs typeface="Times New Roman"/>
              </a:rPr>
              <a:t>balance </a:t>
            </a:r>
            <a:r>
              <a:rPr sz="1200" spc="-10" dirty="0">
                <a:latin typeface="Times New Roman"/>
                <a:cs typeface="Times New Roman"/>
              </a:rPr>
              <a:t>relation for </a:t>
            </a:r>
            <a:r>
              <a:rPr sz="1200" i="1" spc="-5" dirty="0">
                <a:latin typeface="Times New Roman"/>
                <a:cs typeface="Times New Roman"/>
              </a:rPr>
              <a:t>stationary closed  </a:t>
            </a:r>
            <a:r>
              <a:rPr sz="1200" i="1" spc="-10" dirty="0">
                <a:latin typeface="Times New Roman"/>
                <a:cs typeface="Times New Roman"/>
              </a:rPr>
              <a:t>system </a:t>
            </a:r>
            <a:r>
              <a:rPr sz="1200" spc="-25" dirty="0">
                <a:latin typeface="Times New Roman"/>
                <a:cs typeface="Times New Roman"/>
              </a:rPr>
              <a:t>will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follow;</a:t>
            </a:r>
            <a:endParaRPr sz="1200">
              <a:latin typeface="Times New Roman"/>
              <a:cs typeface="Times New Roman"/>
            </a:endParaRPr>
          </a:p>
          <a:p>
            <a:pPr marR="351155" algn="ctr">
              <a:lnSpc>
                <a:spcPct val="100000"/>
              </a:lnSpc>
              <a:spcBef>
                <a:spcPts val="65"/>
              </a:spcBef>
              <a:tabLst>
                <a:tab pos="2011045" algn="l"/>
                <a:tab pos="2740025" algn="l"/>
              </a:tabLst>
            </a:pPr>
            <a:r>
              <a:rPr sz="1350" i="1" dirty="0">
                <a:latin typeface="Times New Roman"/>
                <a:cs typeface="Times New Roman"/>
              </a:rPr>
              <a:t>E</a:t>
            </a:r>
            <a:r>
              <a:rPr sz="1125" i="1" baseline="-25925" dirty="0">
                <a:latin typeface="Times New Roman"/>
                <a:cs typeface="Times New Roman"/>
              </a:rPr>
              <a:t>in  </a:t>
            </a:r>
            <a:r>
              <a:rPr sz="1350" spc="-5" dirty="0">
                <a:latin typeface="Symbol"/>
                <a:cs typeface="Symbol"/>
              </a:rPr>
              <a:t></a:t>
            </a:r>
            <a:r>
              <a:rPr sz="1350" spc="-5" dirty="0">
                <a:latin typeface="Times New Roman"/>
                <a:cs typeface="Times New Roman"/>
              </a:rPr>
              <a:t> </a:t>
            </a:r>
            <a:r>
              <a:rPr sz="1350" i="1" spc="15" dirty="0">
                <a:latin typeface="Times New Roman"/>
                <a:cs typeface="Times New Roman"/>
              </a:rPr>
              <a:t>E</a:t>
            </a:r>
            <a:r>
              <a:rPr sz="1125" i="1" spc="22" baseline="-25925" dirty="0">
                <a:latin typeface="Times New Roman"/>
                <a:cs typeface="Times New Roman"/>
              </a:rPr>
              <a:t>out  </a:t>
            </a: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Symbol"/>
                <a:cs typeface="Symbol"/>
              </a:rPr>
              <a:t></a:t>
            </a:r>
            <a:r>
              <a:rPr sz="1350" i="1" spc="-10" dirty="0">
                <a:latin typeface="Times New Roman"/>
                <a:cs typeface="Times New Roman"/>
              </a:rPr>
              <a:t>U  </a:t>
            </a:r>
            <a:r>
              <a:rPr sz="1350" spc="-5" dirty="0">
                <a:latin typeface="Symbol"/>
                <a:cs typeface="Symbol"/>
              </a:rPr>
              <a:t></a:t>
            </a:r>
            <a:r>
              <a:rPr sz="1350" spc="-5" dirty="0">
                <a:latin typeface="Times New Roman"/>
                <a:cs typeface="Times New Roman"/>
              </a:rPr>
              <a:t> </a:t>
            </a:r>
            <a:r>
              <a:rPr sz="1350" i="1" spc="-5" dirty="0">
                <a:latin typeface="Times New Roman"/>
                <a:cs typeface="Times New Roman"/>
              </a:rPr>
              <a:t>m</a:t>
            </a:r>
            <a:r>
              <a:rPr sz="1350" i="1" spc="-200" dirty="0">
                <a:latin typeface="Times New Roman"/>
                <a:cs typeface="Times New Roman"/>
              </a:rPr>
              <a:t> </a:t>
            </a:r>
            <a:r>
              <a:rPr sz="1350" i="1" spc="10" dirty="0">
                <a:latin typeface="Times New Roman"/>
                <a:cs typeface="Times New Roman"/>
              </a:rPr>
              <a:t>C</a:t>
            </a:r>
            <a:r>
              <a:rPr sz="1125" i="1" spc="15" baseline="-25925" dirty="0">
                <a:latin typeface="Times New Roman"/>
                <a:cs typeface="Times New Roman"/>
              </a:rPr>
              <a:t>v</a:t>
            </a:r>
            <a:r>
              <a:rPr sz="1125" i="1" spc="240" baseline="-25925" dirty="0">
                <a:latin typeface="Times New Roman"/>
                <a:cs typeface="Times New Roman"/>
              </a:rPr>
              <a:t> </a:t>
            </a:r>
            <a:r>
              <a:rPr sz="1350" spc="-10" dirty="0">
                <a:latin typeface="Symbol"/>
                <a:cs typeface="Symbol"/>
              </a:rPr>
              <a:t></a:t>
            </a:r>
            <a:r>
              <a:rPr sz="1350" i="1" spc="-10" dirty="0">
                <a:latin typeface="Times New Roman"/>
                <a:cs typeface="Times New Roman"/>
              </a:rPr>
              <a:t>T	</a:t>
            </a:r>
            <a:r>
              <a:rPr sz="1350" spc="45" dirty="0">
                <a:latin typeface="Times New Roman"/>
                <a:cs typeface="Times New Roman"/>
              </a:rPr>
              <a:t>(</a:t>
            </a:r>
            <a:r>
              <a:rPr sz="1350" i="1" spc="45" dirty="0">
                <a:latin typeface="Times New Roman"/>
                <a:cs typeface="Times New Roman"/>
              </a:rPr>
              <a:t>J</a:t>
            </a:r>
            <a:r>
              <a:rPr sz="1350" i="1" spc="-170" dirty="0">
                <a:latin typeface="Times New Roman"/>
                <a:cs typeface="Times New Roman"/>
              </a:rPr>
              <a:t> </a:t>
            </a:r>
            <a:r>
              <a:rPr sz="1350" spc="-5" dirty="0">
                <a:latin typeface="Times New Roman"/>
                <a:cs typeface="Times New Roman"/>
              </a:rPr>
              <a:t>)	</a:t>
            </a:r>
            <a:r>
              <a:rPr sz="1350" spc="-10" dirty="0">
                <a:latin typeface="MT Extra"/>
                <a:cs typeface="MT Extra"/>
              </a:rPr>
              <a:t></a:t>
            </a:r>
            <a:r>
              <a:rPr sz="1350" spc="-10" dirty="0">
                <a:latin typeface="Times New Roman"/>
                <a:cs typeface="Times New Roman"/>
              </a:rPr>
              <a:t>(1.7.</a:t>
            </a:r>
            <a:r>
              <a:rPr sz="1350" i="1" spc="-10" dirty="0">
                <a:latin typeface="Times New Roman"/>
                <a:cs typeface="Times New Roman"/>
              </a:rPr>
              <a:t>a</a:t>
            </a:r>
            <a:r>
              <a:rPr sz="1350" spc="-10" dirty="0">
                <a:latin typeface="Times New Roman"/>
                <a:cs typeface="Times New Roman"/>
              </a:rPr>
              <a:t>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8236" y="6922515"/>
            <a:ext cx="4715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when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system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involves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heat</a:t>
            </a:r>
            <a:r>
              <a:rPr sz="1200" i="1" spc="7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transfer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only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and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no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i="1" spc="-20" dirty="0">
                <a:latin typeface="Times New Roman"/>
                <a:cs typeface="Times New Roman"/>
              </a:rPr>
              <a:t>work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interactions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across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8236" y="7096252"/>
            <a:ext cx="4715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its </a:t>
            </a:r>
            <a:r>
              <a:rPr sz="1200" spc="-5" dirty="0">
                <a:latin typeface="Times New Roman"/>
                <a:cs typeface="Times New Roman"/>
              </a:rPr>
              <a:t>boundary as shown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Fig.(1.3),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20" dirty="0">
                <a:latin typeface="Times New Roman"/>
                <a:cs typeface="Times New Roman"/>
              </a:rPr>
              <a:t>balance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relation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further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7436" y="7273035"/>
            <a:ext cx="2921000" cy="41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reduces </a:t>
            </a:r>
            <a:r>
              <a:rPr sz="1200" spc="10" dirty="0">
                <a:latin typeface="Times New Roman"/>
                <a:cs typeface="Times New Roman"/>
              </a:rPr>
              <a:t>to;</a:t>
            </a:r>
            <a:endParaRPr sz="12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45"/>
              </a:spcBef>
              <a:tabLst>
                <a:tab pos="1593215" algn="l"/>
                <a:tab pos="2294255" algn="l"/>
              </a:tabLst>
            </a:pPr>
            <a:r>
              <a:rPr sz="1300" i="1" spc="-5" dirty="0">
                <a:latin typeface="Times New Roman"/>
                <a:cs typeface="Times New Roman"/>
              </a:rPr>
              <a:t>Q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m</a:t>
            </a:r>
            <a:r>
              <a:rPr sz="1300" i="1" spc="-120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C</a:t>
            </a:r>
            <a:r>
              <a:rPr sz="1125" i="1" spc="-7" baseline="-25925" dirty="0">
                <a:latin typeface="Times New Roman"/>
                <a:cs typeface="Times New Roman"/>
              </a:rPr>
              <a:t>v  </a:t>
            </a:r>
            <a:r>
              <a:rPr sz="1300" spc="-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T	</a:t>
            </a:r>
            <a:r>
              <a:rPr sz="1300" spc="45" dirty="0">
                <a:latin typeface="Times New Roman"/>
                <a:cs typeface="Times New Roman"/>
              </a:rPr>
              <a:t>(</a:t>
            </a:r>
            <a:r>
              <a:rPr sz="1300" i="1" spc="45" dirty="0">
                <a:latin typeface="Times New Roman"/>
                <a:cs typeface="Times New Roman"/>
              </a:rPr>
              <a:t>J</a:t>
            </a:r>
            <a:r>
              <a:rPr sz="1300" i="1" spc="-16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	</a:t>
            </a:r>
            <a:r>
              <a:rPr sz="1300" spc="-20" dirty="0">
                <a:latin typeface="MT Extra"/>
                <a:cs typeface="MT Extra"/>
              </a:rPr>
              <a:t></a:t>
            </a:r>
            <a:r>
              <a:rPr sz="1300" spc="-20" dirty="0">
                <a:latin typeface="Times New Roman"/>
                <a:cs typeface="Times New Roman"/>
              </a:rPr>
              <a:t>(1.7.</a:t>
            </a:r>
            <a:r>
              <a:rPr sz="1300" i="1" spc="-20" dirty="0">
                <a:latin typeface="Times New Roman"/>
                <a:cs typeface="Times New Roman"/>
              </a:rPr>
              <a:t>b</a:t>
            </a:r>
            <a:r>
              <a:rPr sz="1300" spc="-20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8236" y="7693659"/>
            <a:ext cx="3962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b="1" i="1" spc="-5" dirty="0">
                <a:latin typeface="Times New Roman"/>
                <a:cs typeface="Times New Roman"/>
              </a:rPr>
              <a:t>Q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net </a:t>
            </a:r>
            <a:r>
              <a:rPr sz="1200" spc="-10" dirty="0">
                <a:latin typeface="Times New Roman"/>
                <a:cs typeface="Times New Roman"/>
              </a:rPr>
              <a:t>amount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heat transfer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from the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7436" y="8047228"/>
            <a:ext cx="4816475" cy="976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ts val="1515"/>
              </a:lnSpc>
              <a:spcBef>
                <a:spcPts val="95"/>
              </a:spcBef>
            </a:pPr>
            <a:r>
              <a:rPr sz="1300" b="1" i="1" dirty="0">
                <a:latin typeface="Times New Roman"/>
                <a:cs typeface="Times New Roman"/>
              </a:rPr>
              <a:t>1.1.3.b- </a:t>
            </a:r>
            <a:r>
              <a:rPr sz="1300" b="1" i="1" spc="-5" dirty="0">
                <a:latin typeface="Times New Roman"/>
                <a:cs typeface="Times New Roman"/>
              </a:rPr>
              <a:t>Energy Balance for Steady-Flow</a:t>
            </a:r>
            <a:r>
              <a:rPr sz="1300" b="1" i="1" spc="35" dirty="0">
                <a:latin typeface="Times New Roman"/>
                <a:cs typeface="Times New Roman"/>
              </a:rPr>
              <a:t> </a:t>
            </a:r>
            <a:r>
              <a:rPr sz="1300" b="1" i="1" spc="-10" dirty="0">
                <a:latin typeface="Times New Roman"/>
                <a:cs typeface="Times New Roman"/>
              </a:rPr>
              <a:t>Systems</a:t>
            </a:r>
            <a:endParaRPr sz="1300">
              <a:latin typeface="Times New Roman"/>
              <a:cs typeface="Times New Roman"/>
            </a:endParaRPr>
          </a:p>
          <a:p>
            <a:pPr marL="63500" marR="51435" indent="167640">
              <a:lnSpc>
                <a:spcPts val="1390"/>
              </a:lnSpc>
              <a:spcBef>
                <a:spcPts val="40"/>
              </a:spcBef>
            </a:pPr>
            <a:r>
              <a:rPr sz="1200" spc="-5" dirty="0">
                <a:latin typeface="Times New Roman"/>
                <a:cs typeface="Times New Roman"/>
              </a:rPr>
              <a:t>For a </a:t>
            </a:r>
            <a:r>
              <a:rPr sz="1200" spc="-15" dirty="0">
                <a:latin typeface="Times New Roman"/>
                <a:cs typeface="Times New Roman"/>
              </a:rPr>
              <a:t>steady-flow </a:t>
            </a:r>
            <a:r>
              <a:rPr sz="1200" spc="-10" dirty="0">
                <a:latin typeface="Times New Roman"/>
                <a:cs typeface="Times New Roman"/>
              </a:rPr>
              <a:t>system with </a:t>
            </a:r>
            <a:r>
              <a:rPr sz="1200" spc="-5" dirty="0">
                <a:latin typeface="Times New Roman"/>
                <a:cs typeface="Times New Roman"/>
              </a:rPr>
              <a:t>one </a:t>
            </a:r>
            <a:r>
              <a:rPr sz="1200" spc="-25" dirty="0">
                <a:latin typeface="Times New Roman"/>
                <a:cs typeface="Times New Roman"/>
              </a:rPr>
              <a:t>inlet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one </a:t>
            </a:r>
            <a:r>
              <a:rPr sz="1200" spc="-15" dirty="0">
                <a:latin typeface="Times New Roman"/>
                <a:cs typeface="Times New Roman"/>
              </a:rPr>
              <a:t>exit,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20" dirty="0">
                <a:latin typeface="Times New Roman"/>
                <a:cs typeface="Times New Roman"/>
              </a:rPr>
              <a:t>mass  flow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into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control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volume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must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be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equal </a:t>
            </a:r>
            <a:r>
              <a:rPr sz="1200" spc="10" dirty="0">
                <a:latin typeface="Times New Roman"/>
                <a:cs typeface="Times New Roman"/>
              </a:rPr>
              <a:t>to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rate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mass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flow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out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it,</a:t>
            </a:r>
            <a:endParaRPr sz="12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latin typeface="Times New Roman"/>
                <a:cs typeface="Times New Roman"/>
              </a:rPr>
              <a:t>thus,  </a:t>
            </a:r>
            <a:r>
              <a:rPr sz="1200" spc="-200" dirty="0">
                <a:latin typeface="Times New Roman"/>
                <a:cs typeface="Times New Roman"/>
              </a:rPr>
              <a:t>(</a:t>
            </a:r>
            <a:r>
              <a:rPr sz="1200" b="1" i="1" spc="-200" dirty="0">
                <a:latin typeface="Times New Roman"/>
                <a:cs typeface="Times New Roman"/>
              </a:rPr>
              <a:t>m</a:t>
            </a:r>
            <a:r>
              <a:rPr sz="1800" spc="-300" baseline="2314" dirty="0">
                <a:latin typeface="MT Extra"/>
                <a:cs typeface="MT Extra"/>
              </a:rPr>
              <a:t></a:t>
            </a:r>
            <a:r>
              <a:rPr sz="1800" spc="-300" baseline="2314" dirty="0">
                <a:latin typeface="Times New Roman"/>
                <a:cs typeface="Times New Roman"/>
              </a:rPr>
              <a:t>  </a:t>
            </a:r>
            <a:r>
              <a:rPr sz="1050" b="1" i="1" baseline="-23809" dirty="0">
                <a:latin typeface="Times New Roman"/>
                <a:cs typeface="Times New Roman"/>
              </a:rPr>
              <a:t>in  </a:t>
            </a:r>
            <a:r>
              <a:rPr sz="1200" spc="5" dirty="0">
                <a:latin typeface="Symbol"/>
                <a:cs typeface="Symbol"/>
              </a:rPr>
              <a:t>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b="1" i="1" spc="-310" dirty="0">
                <a:latin typeface="Times New Roman"/>
                <a:cs typeface="Times New Roman"/>
              </a:rPr>
              <a:t>m</a:t>
            </a:r>
            <a:r>
              <a:rPr sz="1800" spc="-465" baseline="2314" dirty="0">
                <a:latin typeface="MT Extra"/>
                <a:cs typeface="MT Extra"/>
              </a:rPr>
              <a:t></a:t>
            </a:r>
            <a:r>
              <a:rPr sz="1800" spc="-157" baseline="2314" dirty="0">
                <a:latin typeface="Times New Roman"/>
                <a:cs typeface="Times New Roman"/>
              </a:rPr>
              <a:t> </a:t>
            </a:r>
            <a:r>
              <a:rPr sz="1050" b="1" i="1" spc="7" baseline="-23809" dirty="0">
                <a:latin typeface="Times New Roman"/>
                <a:cs typeface="Times New Roman"/>
              </a:rPr>
              <a:t>out  </a:t>
            </a:r>
            <a:r>
              <a:rPr sz="1200" spc="5" dirty="0">
                <a:latin typeface="Symbol"/>
                <a:cs typeface="Symbol"/>
              </a:rPr>
              <a:t>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b="1" i="1" spc="-300" dirty="0">
                <a:latin typeface="Times New Roman"/>
                <a:cs typeface="Times New Roman"/>
              </a:rPr>
              <a:t>m</a:t>
            </a:r>
            <a:r>
              <a:rPr sz="1800" spc="-450" baseline="2314" dirty="0">
                <a:latin typeface="MT Extra"/>
                <a:cs typeface="MT Extra"/>
              </a:rPr>
              <a:t></a:t>
            </a:r>
            <a:r>
              <a:rPr sz="1200" spc="5" dirty="0">
                <a:latin typeface="Times New Roman"/>
                <a:cs typeface="Times New Roman"/>
              </a:rPr>
              <a:t>) </a:t>
            </a:r>
            <a:r>
              <a:rPr sz="1200" spc="-5" dirty="0">
                <a:latin typeface="Times New Roman"/>
                <a:cs typeface="Times New Roman"/>
              </a:rPr>
              <a:t>.  </a:t>
            </a:r>
            <a:r>
              <a:rPr sz="1200" spc="-20" dirty="0">
                <a:latin typeface="Times New Roman"/>
                <a:cs typeface="Times New Roman"/>
              </a:rPr>
              <a:t>When 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changes </a:t>
            </a:r>
            <a:r>
              <a:rPr sz="1200" spc="-25" dirty="0">
                <a:latin typeface="Times New Roman"/>
                <a:cs typeface="Times New Roman"/>
              </a:rPr>
              <a:t>in  </a:t>
            </a:r>
            <a:r>
              <a:rPr sz="1200" spc="-15" dirty="0">
                <a:latin typeface="Times New Roman"/>
                <a:cs typeface="Times New Roman"/>
              </a:rPr>
              <a:t>kinetic  and  </a:t>
            </a:r>
            <a:r>
              <a:rPr sz="1200" spc="-5" dirty="0">
                <a:latin typeface="Times New Roman"/>
                <a:cs typeface="Times New Roman"/>
              </a:rPr>
              <a:t>potential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energies</a:t>
            </a:r>
            <a:endParaRPr sz="12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235"/>
              </a:spcBef>
            </a:pPr>
            <a:r>
              <a:rPr sz="1200" spc="-5" dirty="0">
                <a:latin typeface="Times New Roman"/>
                <a:cs typeface="Times New Roman"/>
              </a:rPr>
              <a:t>are  </a:t>
            </a:r>
            <a:r>
              <a:rPr sz="1200" spc="-25" dirty="0">
                <a:latin typeface="Times New Roman"/>
                <a:cs typeface="Times New Roman"/>
              </a:rPr>
              <a:t>negligible, 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5" dirty="0">
                <a:latin typeface="Times New Roman"/>
                <a:cs typeface="Times New Roman"/>
              </a:rPr>
              <a:t>there 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spc="-15" dirty="0">
                <a:latin typeface="Times New Roman"/>
                <a:cs typeface="Times New Roman"/>
              </a:rPr>
              <a:t>no  </a:t>
            </a:r>
            <a:r>
              <a:rPr sz="1200" dirty="0">
                <a:latin typeface="Times New Roman"/>
                <a:cs typeface="Times New Roman"/>
              </a:rPr>
              <a:t>work </a:t>
            </a:r>
            <a:r>
              <a:rPr sz="1200" spc="-10" dirty="0">
                <a:latin typeface="Times New Roman"/>
                <a:cs typeface="Times New Roman"/>
              </a:rPr>
              <a:t>interaction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25" dirty="0">
                <a:latin typeface="Times New Roman"/>
                <a:cs typeface="Times New Roman"/>
              </a:rPr>
              <a:t>in  </a:t>
            </a:r>
            <a:r>
              <a:rPr sz="1200" spc="-10" dirty="0">
                <a:latin typeface="Times New Roman"/>
                <a:cs typeface="Times New Roman"/>
              </a:rPr>
              <a:t>Fig.(1.4),  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18236" y="8989059"/>
            <a:ext cx="3466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20" dirty="0">
                <a:latin typeface="Times New Roman"/>
                <a:cs typeface="Times New Roman"/>
              </a:rPr>
              <a:t>balance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such a </a:t>
            </a:r>
            <a:r>
              <a:rPr sz="1200" spc="-15" dirty="0">
                <a:latin typeface="Times New Roman"/>
                <a:cs typeface="Times New Roman"/>
              </a:rPr>
              <a:t>steady-flow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reduces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to;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0136" y="9116626"/>
            <a:ext cx="4559935" cy="563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R="341630" algn="ctr">
              <a:lnSpc>
                <a:spcPct val="100000"/>
              </a:lnSpc>
              <a:spcBef>
                <a:spcPts val="720"/>
              </a:spcBef>
              <a:tabLst>
                <a:tab pos="1523365" algn="l"/>
                <a:tab pos="2691130" algn="l"/>
              </a:tabLst>
            </a:pPr>
            <a:r>
              <a:rPr sz="1300" i="1" spc="-280" dirty="0">
                <a:latin typeface="Times New Roman"/>
                <a:cs typeface="Times New Roman"/>
              </a:rPr>
              <a:t>Q</a:t>
            </a:r>
            <a:r>
              <a:rPr sz="1950" spc="-419" baseline="17094" dirty="0">
                <a:latin typeface="MT Extra"/>
                <a:cs typeface="MT Extra"/>
              </a:rPr>
              <a:t></a:t>
            </a:r>
            <a:r>
              <a:rPr sz="1950" spc="-419" baseline="17094" dirty="0">
                <a:latin typeface="Times New Roman"/>
                <a:cs typeface="Times New Roman"/>
              </a:rPr>
              <a:t>         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315" dirty="0">
                <a:latin typeface="Times New Roman"/>
                <a:cs typeface="Times New Roman"/>
              </a:rPr>
              <a:t>m</a:t>
            </a:r>
            <a:r>
              <a:rPr sz="1950" spc="-472" baseline="2136" dirty="0">
                <a:latin typeface="MT Extra"/>
                <a:cs typeface="MT Extra"/>
              </a:rPr>
              <a:t></a:t>
            </a:r>
            <a:r>
              <a:rPr sz="1950" spc="-472" baseline="2136" dirty="0">
                <a:latin typeface="Times New Roman"/>
                <a:cs typeface="Times New Roman"/>
              </a:rPr>
              <a:t>                                  </a:t>
            </a:r>
            <a:r>
              <a:rPr sz="1300" spc="-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h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i="1" spc="-315" dirty="0">
                <a:latin typeface="Times New Roman"/>
                <a:cs typeface="Times New Roman"/>
              </a:rPr>
              <a:t>m</a:t>
            </a:r>
            <a:r>
              <a:rPr sz="1950" spc="-472" baseline="2136" dirty="0">
                <a:latin typeface="MT Extra"/>
                <a:cs typeface="MT Extra"/>
              </a:rPr>
              <a:t></a:t>
            </a:r>
            <a:r>
              <a:rPr sz="1950" spc="-472" baseline="2136" dirty="0">
                <a:latin typeface="Times New Roman"/>
                <a:cs typeface="Times New Roman"/>
              </a:rPr>
              <a:t>           </a:t>
            </a:r>
            <a:r>
              <a:rPr sz="1950" spc="-465" baseline="2136" dirty="0">
                <a:latin typeface="Times New Roman"/>
                <a:cs typeface="Times New Roman"/>
              </a:rPr>
              <a:t> </a:t>
            </a:r>
            <a:r>
              <a:rPr sz="1300" i="1" spc="70" dirty="0">
                <a:latin typeface="Times New Roman"/>
                <a:cs typeface="Times New Roman"/>
              </a:rPr>
              <a:t>C</a:t>
            </a:r>
            <a:r>
              <a:rPr sz="1125" i="1" spc="104" baseline="-22222" dirty="0">
                <a:latin typeface="Times New Roman"/>
                <a:cs typeface="Times New Roman"/>
              </a:rPr>
              <a:t>p</a:t>
            </a:r>
            <a:r>
              <a:rPr sz="1125" i="1" spc="157" baseline="-22222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</a:t>
            </a:r>
            <a:r>
              <a:rPr sz="1300" i="1" spc="-5" dirty="0">
                <a:latin typeface="Times New Roman"/>
                <a:cs typeface="Times New Roman"/>
              </a:rPr>
              <a:t>T	</a:t>
            </a:r>
            <a:r>
              <a:rPr sz="1300" spc="45" dirty="0">
                <a:latin typeface="Times New Roman"/>
                <a:cs typeface="Times New Roman"/>
              </a:rPr>
              <a:t>(</a:t>
            </a:r>
            <a:r>
              <a:rPr sz="1300" i="1" spc="45" dirty="0">
                <a:latin typeface="Times New Roman"/>
                <a:cs typeface="Times New Roman"/>
              </a:rPr>
              <a:t>J</a:t>
            </a:r>
            <a:r>
              <a:rPr sz="1300" i="1" spc="-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/</a:t>
            </a:r>
            <a:r>
              <a:rPr sz="1300" spc="-10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s</a:t>
            </a:r>
            <a:r>
              <a:rPr sz="1300" i="1" spc="-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Symbol"/>
                <a:cs typeface="Symbol"/>
              </a:rPr>
              <a:t></a:t>
            </a:r>
            <a:r>
              <a:rPr sz="1300" spc="-175" dirty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W</a:t>
            </a:r>
            <a:r>
              <a:rPr sz="1300" i="1" spc="-13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)	</a:t>
            </a:r>
            <a:r>
              <a:rPr sz="1300" spc="-25" dirty="0">
                <a:latin typeface="MT Extra"/>
                <a:cs typeface="MT Extra"/>
              </a:rPr>
              <a:t></a:t>
            </a:r>
            <a:r>
              <a:rPr sz="1300" spc="-25" dirty="0">
                <a:latin typeface="Times New Roman"/>
                <a:cs typeface="Times New Roman"/>
              </a:rPr>
              <a:t>(1.8)</a:t>
            </a:r>
            <a:endParaRPr sz="13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05"/>
              </a:spcBef>
            </a:pP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b="1" i="1" spc="-254" dirty="0">
                <a:latin typeface="Times New Roman"/>
                <a:cs typeface="Times New Roman"/>
              </a:rPr>
              <a:t>Q</a:t>
            </a:r>
            <a:r>
              <a:rPr sz="1800" spc="-382" baseline="16203" dirty="0">
                <a:latin typeface="MT Extra"/>
                <a:cs typeface="MT Extra"/>
              </a:rPr>
              <a:t></a:t>
            </a:r>
            <a:r>
              <a:rPr sz="1800" spc="-382" baseline="16203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15" dirty="0">
                <a:latin typeface="Times New Roman"/>
                <a:cs typeface="Times New Roman"/>
              </a:rPr>
              <a:t>net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or out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control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volume.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348732" y="7032243"/>
            <a:ext cx="1572895" cy="7677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-1905" algn="ctr">
              <a:lnSpc>
                <a:spcPct val="96500"/>
              </a:lnSpc>
              <a:spcBef>
                <a:spcPts val="150"/>
              </a:spcBef>
            </a:pPr>
            <a:r>
              <a:rPr sz="1000" b="1" i="1" dirty="0">
                <a:latin typeface="Times New Roman"/>
                <a:cs typeface="Times New Roman"/>
              </a:rPr>
              <a:t>Fig.(1.3) </a:t>
            </a:r>
            <a:r>
              <a:rPr sz="1000" b="1" i="1" spc="-5" dirty="0">
                <a:latin typeface="Times New Roman"/>
                <a:cs typeface="Times New Roman"/>
              </a:rPr>
              <a:t>In </a:t>
            </a:r>
            <a:r>
              <a:rPr sz="1000" b="1" i="1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absence </a:t>
            </a:r>
            <a:r>
              <a:rPr sz="1000" b="1" i="1" dirty="0">
                <a:latin typeface="Times New Roman"/>
                <a:cs typeface="Times New Roman"/>
              </a:rPr>
              <a:t>of  any work </a:t>
            </a:r>
            <a:r>
              <a:rPr sz="1000" b="1" i="1" spc="-5" dirty="0">
                <a:latin typeface="Times New Roman"/>
                <a:cs typeface="Times New Roman"/>
              </a:rPr>
              <a:t>interactions, </a:t>
            </a:r>
            <a:r>
              <a:rPr sz="1000" b="1" i="1" dirty="0">
                <a:latin typeface="Times New Roman"/>
                <a:cs typeface="Times New Roman"/>
              </a:rPr>
              <a:t>the  change </a:t>
            </a:r>
            <a:r>
              <a:rPr sz="1000" b="1" i="1" spc="5" dirty="0">
                <a:latin typeface="Times New Roman"/>
                <a:cs typeface="Times New Roman"/>
              </a:rPr>
              <a:t>in </a:t>
            </a:r>
            <a:r>
              <a:rPr sz="1000" b="1" i="1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internal</a:t>
            </a:r>
            <a:r>
              <a:rPr sz="1000" b="1" i="1" spc="-8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energy  </a:t>
            </a:r>
            <a:r>
              <a:rPr sz="1000" b="1" i="1" dirty="0">
                <a:latin typeface="Times New Roman"/>
                <a:cs typeface="Times New Roman"/>
              </a:rPr>
              <a:t>of a closed </a:t>
            </a:r>
            <a:r>
              <a:rPr sz="1000" b="1" i="1" spc="-5" dirty="0">
                <a:latin typeface="Times New Roman"/>
                <a:cs typeface="Times New Roman"/>
              </a:rPr>
              <a:t>system </a:t>
            </a:r>
            <a:r>
              <a:rPr sz="1000" b="1" i="1" spc="5" dirty="0">
                <a:latin typeface="Times New Roman"/>
                <a:cs typeface="Times New Roman"/>
              </a:rPr>
              <a:t>is </a:t>
            </a:r>
            <a:r>
              <a:rPr sz="1000" b="1" i="1" spc="-5" dirty="0">
                <a:latin typeface="Times New Roman"/>
                <a:cs typeface="Times New Roman"/>
              </a:rPr>
              <a:t>equal </a:t>
            </a:r>
            <a:r>
              <a:rPr sz="1000" b="1" i="1" spc="5" dirty="0">
                <a:latin typeface="Times New Roman"/>
                <a:cs typeface="Times New Roman"/>
              </a:rPr>
              <a:t>to  </a:t>
            </a:r>
            <a:r>
              <a:rPr sz="1000" b="1" i="1" dirty="0">
                <a:latin typeface="Times New Roman"/>
                <a:cs typeface="Times New Roman"/>
              </a:rPr>
              <a:t>the </a:t>
            </a:r>
            <a:r>
              <a:rPr sz="1000" b="1" i="1" spc="-10" dirty="0">
                <a:latin typeface="Times New Roman"/>
                <a:cs typeface="Times New Roman"/>
              </a:rPr>
              <a:t>net </a:t>
            </a:r>
            <a:r>
              <a:rPr sz="1000" b="1" i="1" spc="-5" dirty="0">
                <a:latin typeface="Times New Roman"/>
                <a:cs typeface="Times New Roman"/>
              </a:rPr>
              <a:t>heat </a:t>
            </a:r>
            <a:r>
              <a:rPr sz="1000" b="1" i="1" dirty="0">
                <a:latin typeface="Times New Roman"/>
                <a:cs typeface="Times New Roman"/>
              </a:rPr>
              <a:t>transfer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315711" y="8011159"/>
            <a:ext cx="1712976" cy="9387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315203" y="9040876"/>
            <a:ext cx="1734185" cy="9080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5600"/>
              </a:lnSpc>
              <a:spcBef>
                <a:spcPts val="160"/>
              </a:spcBef>
            </a:pPr>
            <a:r>
              <a:rPr sz="1000" b="1" i="1" dirty="0">
                <a:latin typeface="Times New Roman"/>
                <a:cs typeface="Times New Roman"/>
              </a:rPr>
              <a:t>Fig.(1.4) The net </a:t>
            </a:r>
            <a:r>
              <a:rPr sz="1000" b="1" i="1" spc="-5" dirty="0">
                <a:latin typeface="Times New Roman"/>
                <a:cs typeface="Times New Roman"/>
              </a:rPr>
              <a:t>rate </a:t>
            </a:r>
            <a:r>
              <a:rPr sz="1000" b="1" i="1" dirty="0">
                <a:latin typeface="Times New Roman"/>
                <a:cs typeface="Times New Roman"/>
              </a:rPr>
              <a:t>of </a:t>
            </a:r>
            <a:r>
              <a:rPr sz="1000" b="1" i="1" spc="-5" dirty="0">
                <a:latin typeface="Times New Roman"/>
                <a:cs typeface="Times New Roman"/>
              </a:rPr>
              <a:t>energy  </a:t>
            </a:r>
            <a:r>
              <a:rPr sz="1000" b="1" i="1" dirty="0">
                <a:latin typeface="Times New Roman"/>
                <a:cs typeface="Times New Roman"/>
              </a:rPr>
              <a:t>transfer </a:t>
            </a:r>
            <a:r>
              <a:rPr sz="1000" b="1" i="1" spc="-10" dirty="0">
                <a:latin typeface="Times New Roman"/>
                <a:cs typeface="Times New Roman"/>
              </a:rPr>
              <a:t>to </a:t>
            </a:r>
            <a:r>
              <a:rPr sz="1000" b="1" i="1" dirty="0">
                <a:latin typeface="Times New Roman"/>
                <a:cs typeface="Times New Roman"/>
              </a:rPr>
              <a:t>a </a:t>
            </a:r>
            <a:r>
              <a:rPr sz="1000" b="1" i="1" spc="-5" dirty="0">
                <a:latin typeface="Times New Roman"/>
                <a:cs typeface="Times New Roman"/>
              </a:rPr>
              <a:t>fluid </a:t>
            </a:r>
            <a:r>
              <a:rPr sz="1000" b="1" i="1" spc="5" dirty="0">
                <a:latin typeface="Times New Roman"/>
                <a:cs typeface="Times New Roman"/>
              </a:rPr>
              <a:t>in </a:t>
            </a:r>
            <a:r>
              <a:rPr sz="1000" b="1" i="1" dirty="0">
                <a:latin typeface="Times New Roman"/>
                <a:cs typeface="Times New Roman"/>
              </a:rPr>
              <a:t>a control  volume </a:t>
            </a:r>
            <a:r>
              <a:rPr sz="1000" b="1" i="1" spc="5" dirty="0">
                <a:latin typeface="Times New Roman"/>
                <a:cs typeface="Times New Roman"/>
              </a:rPr>
              <a:t>is </a:t>
            </a:r>
            <a:r>
              <a:rPr sz="1000" b="1" i="1" spc="-5" dirty="0">
                <a:latin typeface="Times New Roman"/>
                <a:cs typeface="Times New Roman"/>
              </a:rPr>
              <a:t>equal </a:t>
            </a:r>
            <a:r>
              <a:rPr sz="1000" b="1" i="1" spc="5" dirty="0">
                <a:latin typeface="Times New Roman"/>
                <a:cs typeface="Times New Roman"/>
              </a:rPr>
              <a:t>to </a:t>
            </a:r>
            <a:r>
              <a:rPr sz="1000" b="1" i="1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rate </a:t>
            </a:r>
            <a:r>
              <a:rPr sz="1000" b="1" i="1" dirty="0">
                <a:latin typeface="Times New Roman"/>
                <a:cs typeface="Times New Roman"/>
              </a:rPr>
              <a:t>of  </a:t>
            </a:r>
            <a:r>
              <a:rPr sz="1000" b="1" i="1" spc="-5" dirty="0">
                <a:latin typeface="Times New Roman"/>
                <a:cs typeface="Times New Roman"/>
              </a:rPr>
              <a:t>increase </a:t>
            </a:r>
            <a:r>
              <a:rPr sz="1000" b="1" i="1" spc="5" dirty="0">
                <a:latin typeface="Times New Roman"/>
                <a:cs typeface="Times New Roman"/>
              </a:rPr>
              <a:t>in </a:t>
            </a:r>
            <a:r>
              <a:rPr sz="1000" b="1" i="1" spc="-10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energy </a:t>
            </a:r>
            <a:r>
              <a:rPr sz="1000" b="1" i="1" spc="-10" dirty="0">
                <a:latin typeface="Times New Roman"/>
                <a:cs typeface="Times New Roman"/>
              </a:rPr>
              <a:t>of </a:t>
            </a:r>
            <a:r>
              <a:rPr sz="1000" b="1" i="1" dirty="0">
                <a:latin typeface="Times New Roman"/>
                <a:cs typeface="Times New Roman"/>
              </a:rPr>
              <a:t>the  fluid </a:t>
            </a:r>
            <a:r>
              <a:rPr sz="1000" b="1" i="1" spc="-5" dirty="0">
                <a:latin typeface="Times New Roman"/>
                <a:cs typeface="Times New Roman"/>
              </a:rPr>
              <a:t>stream flowing </a:t>
            </a:r>
            <a:r>
              <a:rPr sz="1000" b="1" i="1" dirty="0">
                <a:latin typeface="Times New Roman"/>
                <a:cs typeface="Times New Roman"/>
              </a:rPr>
              <a:t>through</a:t>
            </a:r>
            <a:r>
              <a:rPr sz="1000" b="1" i="1" spc="-40" dirty="0">
                <a:latin typeface="Times New Roman"/>
                <a:cs typeface="Times New Roman"/>
              </a:rPr>
              <a:t> </a:t>
            </a:r>
            <a:r>
              <a:rPr sz="1000" b="1" i="1" spc="-10" dirty="0">
                <a:latin typeface="Times New Roman"/>
                <a:cs typeface="Times New Roman"/>
              </a:rPr>
              <a:t>the  </a:t>
            </a:r>
            <a:r>
              <a:rPr sz="1000" b="1" i="1" dirty="0">
                <a:latin typeface="Times New Roman"/>
                <a:cs typeface="Times New Roman"/>
              </a:rPr>
              <a:t>control</a:t>
            </a:r>
            <a:r>
              <a:rPr sz="1000" b="1" i="1" spc="-1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volume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0303" y="3759200"/>
            <a:ext cx="1664207" cy="963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23052" y="4843780"/>
            <a:ext cx="1249045" cy="3289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89560" marR="5080" indent="-277495">
              <a:lnSpc>
                <a:spcPts val="1180"/>
              </a:lnSpc>
              <a:spcBef>
                <a:spcPts val="160"/>
              </a:spcBef>
            </a:pPr>
            <a:r>
              <a:rPr sz="1000" b="1" i="1" dirty="0">
                <a:latin typeface="Times New Roman"/>
                <a:cs typeface="Times New Roman"/>
              </a:rPr>
              <a:t>Fig.(1.6) </a:t>
            </a:r>
            <a:r>
              <a:rPr sz="1000" b="1" i="1" spc="-5" dirty="0">
                <a:latin typeface="Times New Roman"/>
                <a:cs typeface="Times New Roman"/>
              </a:rPr>
              <a:t>Schematic</a:t>
            </a:r>
            <a:r>
              <a:rPr sz="1000" b="1" i="1" spc="-65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for  Example-1.1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0936" y="778255"/>
            <a:ext cx="4831080" cy="1999614"/>
          </a:xfrm>
          <a:custGeom>
            <a:avLst/>
            <a:gdLst/>
            <a:ahLst/>
            <a:cxnLst/>
            <a:rect l="l" t="t" r="r" b="b"/>
            <a:pathLst>
              <a:path w="4831080" h="1999614">
                <a:moveTo>
                  <a:pt x="0" y="1999488"/>
                </a:moveTo>
                <a:lnTo>
                  <a:pt x="4831080" y="1999488"/>
                </a:lnTo>
                <a:lnTo>
                  <a:pt x="4831080" y="0"/>
                </a:lnTo>
                <a:lnTo>
                  <a:pt x="0" y="0"/>
                </a:lnTo>
                <a:lnTo>
                  <a:pt x="0" y="1999488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8236" y="380649"/>
            <a:ext cx="6290310" cy="12947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45"/>
              </a:spcBef>
              <a:tabLst>
                <a:tab pos="4528820" algn="l"/>
              </a:tabLst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	</a:t>
            </a: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ts val="1515"/>
              </a:lnSpc>
              <a:spcBef>
                <a:spcPts val="605"/>
              </a:spcBef>
            </a:pPr>
            <a:r>
              <a:rPr sz="1300" b="1" i="1" dirty="0">
                <a:latin typeface="Times New Roman"/>
                <a:cs typeface="Times New Roman"/>
              </a:rPr>
              <a:t>1.1.4- </a:t>
            </a:r>
            <a:r>
              <a:rPr sz="1300" b="1" i="1" spc="-10" dirty="0">
                <a:latin typeface="Times New Roman"/>
                <a:cs typeface="Times New Roman"/>
              </a:rPr>
              <a:t>Surface </a:t>
            </a:r>
            <a:r>
              <a:rPr sz="1300" b="1" i="1" spc="-5" dirty="0">
                <a:latin typeface="Times New Roman"/>
                <a:cs typeface="Times New Roman"/>
              </a:rPr>
              <a:t>Energy</a:t>
            </a:r>
            <a:r>
              <a:rPr sz="1300" b="1" i="1" spc="35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Balance</a:t>
            </a:r>
            <a:endParaRPr sz="1300">
              <a:latin typeface="Times New Roman"/>
              <a:cs typeface="Times New Roman"/>
            </a:endParaRPr>
          </a:p>
          <a:p>
            <a:pPr marL="12700" marR="1430655" indent="158115" algn="just">
              <a:lnSpc>
                <a:spcPct val="961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surface contains </a:t>
            </a:r>
            <a:r>
              <a:rPr sz="1200" spc="-15" dirty="0">
                <a:latin typeface="Times New Roman"/>
                <a:cs typeface="Times New Roman"/>
              </a:rPr>
              <a:t>no </a:t>
            </a:r>
            <a:r>
              <a:rPr sz="1200" spc="-20" dirty="0">
                <a:latin typeface="Times New Roman"/>
                <a:cs typeface="Times New Roman"/>
              </a:rPr>
              <a:t>volume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15" dirty="0">
                <a:latin typeface="Times New Roman"/>
                <a:cs typeface="Times New Roman"/>
              </a:rPr>
              <a:t>mass, and </a:t>
            </a:r>
            <a:r>
              <a:rPr sz="1200" spc="-5" dirty="0">
                <a:latin typeface="Times New Roman"/>
                <a:cs typeface="Times New Roman"/>
              </a:rPr>
              <a:t>thus </a:t>
            </a:r>
            <a:r>
              <a:rPr sz="1200" spc="-15" dirty="0">
                <a:latin typeface="Times New Roman"/>
                <a:cs typeface="Times New Roman"/>
              </a:rPr>
              <a:t>no energy. </a:t>
            </a:r>
            <a:r>
              <a:rPr sz="1200" spc="-5" dirty="0">
                <a:latin typeface="Times New Roman"/>
                <a:cs typeface="Times New Roman"/>
              </a:rPr>
              <a:t>Therefore, a 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viewed </a:t>
            </a:r>
            <a:r>
              <a:rPr sz="1200" spc="-5" dirty="0">
                <a:latin typeface="Times New Roman"/>
                <a:cs typeface="Times New Roman"/>
              </a:rPr>
              <a:t>as a </a:t>
            </a:r>
            <a:r>
              <a:rPr sz="1200" spc="-15" dirty="0">
                <a:latin typeface="Times New Roman"/>
                <a:cs typeface="Times New Roman"/>
              </a:rPr>
              <a:t>fictitious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whose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5" dirty="0">
                <a:latin typeface="Times New Roman"/>
                <a:cs typeface="Times New Roman"/>
              </a:rPr>
              <a:t>content </a:t>
            </a:r>
            <a:r>
              <a:rPr sz="1200" spc="-20" dirty="0">
                <a:latin typeface="Times New Roman"/>
                <a:cs typeface="Times New Roman"/>
              </a:rPr>
              <a:t>remains  </a:t>
            </a:r>
            <a:r>
              <a:rPr sz="1200" spc="-5" dirty="0">
                <a:latin typeface="Times New Roman"/>
                <a:cs typeface="Times New Roman"/>
              </a:rPr>
              <a:t>constant </a:t>
            </a:r>
            <a:r>
              <a:rPr sz="1200" spc="-15" dirty="0">
                <a:latin typeface="Times New Roman"/>
                <a:cs typeface="Times New Roman"/>
              </a:rPr>
              <a:t>during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process </a:t>
            </a:r>
            <a:r>
              <a:rPr sz="1200" spc="-15" dirty="0">
                <a:latin typeface="Times New Roman"/>
                <a:cs typeface="Times New Roman"/>
              </a:rPr>
              <a:t>(just </a:t>
            </a:r>
            <a:r>
              <a:rPr sz="1200" spc="-25" dirty="0">
                <a:latin typeface="Times New Roman"/>
                <a:cs typeface="Times New Roman"/>
              </a:rPr>
              <a:t>like </a:t>
            </a:r>
            <a:r>
              <a:rPr sz="1200" spc="-5" dirty="0">
                <a:latin typeface="Times New Roman"/>
                <a:cs typeface="Times New Roman"/>
              </a:rPr>
              <a:t>a steady-state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15" dirty="0">
                <a:latin typeface="Times New Roman"/>
                <a:cs typeface="Times New Roman"/>
              </a:rPr>
              <a:t>steady-flow system). </a:t>
            </a:r>
            <a:r>
              <a:rPr sz="1200" spc="-10" dirty="0">
                <a:latin typeface="Times New Roman"/>
                <a:cs typeface="Times New Roman"/>
              </a:rPr>
              <a:t>Then 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20" dirty="0">
                <a:latin typeface="Times New Roman"/>
                <a:cs typeface="Times New Roman"/>
              </a:rPr>
              <a:t>balance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10" dirty="0">
                <a:latin typeface="Times New Roman"/>
                <a:cs typeface="Times New Roman"/>
              </a:rPr>
              <a:t>expressed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53767" y="1668727"/>
            <a:ext cx="1228725" cy="22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743585" algn="l"/>
              </a:tabLst>
            </a:pPr>
            <a:r>
              <a:rPr sz="1250" spc="-30" dirty="0">
                <a:latin typeface="Times New Roman"/>
                <a:cs typeface="Times New Roman"/>
              </a:rPr>
              <a:t>(</a:t>
            </a:r>
            <a:r>
              <a:rPr sz="1250" i="1" spc="-30" dirty="0">
                <a:latin typeface="Times New Roman"/>
                <a:cs typeface="Times New Roman"/>
              </a:rPr>
              <a:t>W</a:t>
            </a:r>
            <a:r>
              <a:rPr sz="1250" i="1" spc="-140" dirty="0">
                <a:latin typeface="Times New Roman"/>
                <a:cs typeface="Times New Roman"/>
              </a:rPr>
              <a:t> </a:t>
            </a:r>
            <a:r>
              <a:rPr sz="1250" spc="10" dirty="0">
                <a:latin typeface="Times New Roman"/>
                <a:cs typeface="Times New Roman"/>
              </a:rPr>
              <a:t>)	</a:t>
            </a:r>
            <a:r>
              <a:rPr sz="1250" spc="5" dirty="0">
                <a:latin typeface="MT Extra"/>
                <a:cs typeface="MT Extra"/>
              </a:rPr>
              <a:t></a:t>
            </a:r>
            <a:r>
              <a:rPr sz="1250" spc="5" dirty="0">
                <a:latin typeface="Times New Roman"/>
                <a:cs typeface="Times New Roman"/>
              </a:rPr>
              <a:t>(1.9)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216" y="1711398"/>
            <a:ext cx="666115" cy="22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875" i="1" spc="-150" baseline="15555" dirty="0">
                <a:latin typeface="Times New Roman"/>
                <a:cs typeface="Times New Roman"/>
              </a:rPr>
              <a:t>E</a:t>
            </a:r>
            <a:r>
              <a:rPr sz="1875" spc="-150" baseline="28888" dirty="0">
                <a:latin typeface="MT Extra"/>
                <a:cs typeface="MT Extra"/>
              </a:rPr>
              <a:t></a:t>
            </a:r>
            <a:r>
              <a:rPr sz="750" i="1" spc="-100" dirty="0">
                <a:latin typeface="Times New Roman"/>
                <a:cs typeface="Times New Roman"/>
              </a:rPr>
              <a:t>in </a:t>
            </a:r>
            <a:r>
              <a:rPr sz="1875" spc="30" baseline="15555" dirty="0">
                <a:latin typeface="Symbol"/>
                <a:cs typeface="Symbol"/>
              </a:rPr>
              <a:t></a:t>
            </a:r>
            <a:r>
              <a:rPr sz="1875" spc="89" baseline="15555" dirty="0">
                <a:latin typeface="Times New Roman"/>
                <a:cs typeface="Times New Roman"/>
              </a:rPr>
              <a:t> </a:t>
            </a:r>
            <a:r>
              <a:rPr sz="1875" i="1" spc="-112" baseline="15555" dirty="0">
                <a:latin typeface="Times New Roman"/>
                <a:cs typeface="Times New Roman"/>
              </a:rPr>
              <a:t>E</a:t>
            </a:r>
            <a:r>
              <a:rPr sz="1875" spc="-112" baseline="28888" dirty="0">
                <a:latin typeface="MT Extra"/>
                <a:cs typeface="MT Extra"/>
              </a:rPr>
              <a:t></a:t>
            </a:r>
            <a:r>
              <a:rPr sz="750" i="1" spc="-75" dirty="0">
                <a:latin typeface="Times New Roman"/>
                <a:cs typeface="Times New Roman"/>
              </a:rPr>
              <a:t>out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536" y="1902459"/>
            <a:ext cx="4902200" cy="7327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 marR="30480" algn="just">
              <a:lnSpc>
                <a:spcPct val="95600"/>
              </a:lnSpc>
              <a:spcBef>
                <a:spcPts val="160"/>
              </a:spcBef>
            </a:pPr>
            <a:r>
              <a:rPr sz="1200" spc="-20" dirty="0">
                <a:latin typeface="Times New Roman"/>
                <a:cs typeface="Times New Roman"/>
              </a:rPr>
              <a:t>This </a:t>
            </a:r>
            <a:r>
              <a:rPr sz="1200" spc="-10" dirty="0">
                <a:latin typeface="Times New Roman"/>
                <a:cs typeface="Times New Roman"/>
              </a:rPr>
              <a:t>relation </a:t>
            </a:r>
            <a:r>
              <a:rPr sz="1200" spc="-25" dirty="0">
                <a:latin typeface="Times New Roman"/>
                <a:cs typeface="Times New Roman"/>
              </a:rPr>
              <a:t>is valid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both steady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transient conditions,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surface  energy </a:t>
            </a:r>
            <a:r>
              <a:rPr sz="1200" spc="-20" dirty="0">
                <a:latin typeface="Times New Roman"/>
                <a:cs typeface="Times New Roman"/>
              </a:rPr>
              <a:t>balance </a:t>
            </a:r>
            <a:r>
              <a:rPr sz="1200" dirty="0">
                <a:latin typeface="Times New Roman"/>
                <a:cs typeface="Times New Roman"/>
              </a:rPr>
              <a:t>does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-25" dirty="0">
                <a:latin typeface="Times New Roman"/>
                <a:cs typeface="Times New Roman"/>
              </a:rPr>
              <a:t>involve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generation </a:t>
            </a:r>
            <a:r>
              <a:rPr sz="1200" spc="-20" dirty="0">
                <a:latin typeface="Times New Roman"/>
                <a:cs typeface="Times New Roman"/>
              </a:rPr>
              <a:t>since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dirty="0">
                <a:latin typeface="Times New Roman"/>
                <a:cs typeface="Times New Roman"/>
              </a:rPr>
              <a:t>does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-15" dirty="0">
                <a:latin typeface="Times New Roman"/>
                <a:cs typeface="Times New Roman"/>
              </a:rPr>
              <a:t>have 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volume. </a:t>
            </a: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spc="-20" dirty="0">
                <a:latin typeface="Times New Roman"/>
                <a:cs typeface="Times New Roman"/>
              </a:rPr>
              <a:t>example,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20" dirty="0">
                <a:latin typeface="Times New Roman"/>
                <a:cs typeface="Times New Roman"/>
              </a:rPr>
              <a:t>balance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outer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wall </a:t>
            </a:r>
            <a:r>
              <a:rPr sz="1200" spc="-25" dirty="0">
                <a:latin typeface="Times New Roman"/>
                <a:cs typeface="Times New Roman"/>
              </a:rPr>
              <a:t>in  </a:t>
            </a:r>
            <a:r>
              <a:rPr sz="1200" spc="-10" dirty="0">
                <a:latin typeface="Times New Roman"/>
                <a:cs typeface="Times New Roman"/>
              </a:rPr>
              <a:t>Fig.(1.5)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10" dirty="0">
                <a:latin typeface="Times New Roman"/>
                <a:cs typeface="Times New Roman"/>
              </a:rPr>
              <a:t>expressed </a:t>
            </a:r>
            <a:r>
              <a:rPr sz="1200" spc="-15" dirty="0">
                <a:latin typeface="Times New Roman"/>
                <a:cs typeface="Times New Roman"/>
              </a:rPr>
              <a:t>as; </a:t>
            </a:r>
            <a:r>
              <a:rPr sz="1200" b="1" i="1" spc="-5" dirty="0">
                <a:latin typeface="Times New Roman"/>
                <a:cs typeface="Times New Roman"/>
              </a:rPr>
              <a:t>Q</a:t>
            </a:r>
            <a:r>
              <a:rPr sz="1200" b="1" i="1" spc="-7" baseline="-10416" dirty="0">
                <a:latin typeface="Times New Roman"/>
                <a:cs typeface="Times New Roman"/>
              </a:rPr>
              <a:t>1 </a:t>
            </a:r>
            <a:r>
              <a:rPr sz="1200" b="1" i="1" spc="-5" dirty="0">
                <a:latin typeface="Times New Roman"/>
                <a:cs typeface="Times New Roman"/>
              </a:rPr>
              <a:t>= Q</a:t>
            </a:r>
            <a:r>
              <a:rPr sz="1200" b="1" i="1" spc="-7" baseline="-10416" dirty="0">
                <a:latin typeface="Times New Roman"/>
                <a:cs typeface="Times New Roman"/>
              </a:rPr>
              <a:t>2 </a:t>
            </a:r>
            <a:r>
              <a:rPr sz="1200" b="1" i="1" spc="-5" dirty="0">
                <a:latin typeface="Times New Roman"/>
                <a:cs typeface="Times New Roman"/>
              </a:rPr>
              <a:t>+</a:t>
            </a:r>
            <a:r>
              <a:rPr sz="1200" b="1" i="1" spc="6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Q</a:t>
            </a:r>
            <a:r>
              <a:rPr sz="1200" b="1" i="1" spc="-7" baseline="-10416" dirty="0">
                <a:latin typeface="Times New Roman"/>
                <a:cs typeface="Times New Roman"/>
              </a:rPr>
              <a:t>3</a:t>
            </a:r>
            <a:endParaRPr sz="1200" baseline="-10416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19928" y="836167"/>
            <a:ext cx="1411224" cy="1877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98667" y="2752852"/>
            <a:ext cx="1282700" cy="4749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065" marR="5080" indent="635" algn="ctr">
              <a:lnSpc>
                <a:spcPct val="97000"/>
              </a:lnSpc>
              <a:spcBef>
                <a:spcPts val="145"/>
              </a:spcBef>
            </a:pPr>
            <a:r>
              <a:rPr sz="1000" b="1" i="1" dirty="0">
                <a:latin typeface="Times New Roman"/>
                <a:cs typeface="Times New Roman"/>
              </a:rPr>
              <a:t>Fig.(1.5) </a:t>
            </a:r>
            <a:r>
              <a:rPr sz="1000" b="1" i="1" spc="-5" dirty="0">
                <a:latin typeface="Times New Roman"/>
                <a:cs typeface="Times New Roman"/>
              </a:rPr>
              <a:t>Energy  interactions </a:t>
            </a:r>
            <a:r>
              <a:rPr sz="1000" b="1" i="1" dirty="0">
                <a:latin typeface="Times New Roman"/>
                <a:cs typeface="Times New Roman"/>
              </a:rPr>
              <a:t>at </a:t>
            </a:r>
            <a:r>
              <a:rPr sz="1000" b="1" i="1" spc="-10" dirty="0">
                <a:latin typeface="Times New Roman"/>
                <a:cs typeface="Times New Roman"/>
              </a:rPr>
              <a:t>the </a:t>
            </a:r>
            <a:r>
              <a:rPr sz="1000" b="1" i="1" dirty="0">
                <a:latin typeface="Times New Roman"/>
                <a:cs typeface="Times New Roman"/>
              </a:rPr>
              <a:t>outer  wall </a:t>
            </a:r>
            <a:r>
              <a:rPr sz="1000" b="1" i="1" spc="-5" dirty="0">
                <a:latin typeface="Times New Roman"/>
                <a:cs typeface="Times New Roman"/>
              </a:rPr>
              <a:t>surface </a:t>
            </a:r>
            <a:r>
              <a:rPr sz="1000" b="1" i="1" dirty="0">
                <a:latin typeface="Times New Roman"/>
                <a:cs typeface="Times New Roman"/>
              </a:rPr>
              <a:t>of a</a:t>
            </a:r>
            <a:r>
              <a:rPr sz="1000" b="1" i="1" spc="-5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house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2751" y="2860039"/>
            <a:ext cx="4754880" cy="7065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7031" y="9963150"/>
            <a:ext cx="4846320" cy="0"/>
          </a:xfrm>
          <a:custGeom>
            <a:avLst/>
            <a:gdLst/>
            <a:ahLst/>
            <a:cxnLst/>
            <a:rect l="l" t="t" r="r" b="b"/>
            <a:pathLst>
              <a:path w="4846320">
                <a:moveTo>
                  <a:pt x="0" y="0"/>
                </a:moveTo>
                <a:lnTo>
                  <a:pt x="4846320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4651" y="2829560"/>
            <a:ext cx="0" cy="7125970"/>
          </a:xfrm>
          <a:custGeom>
            <a:avLst/>
            <a:gdLst/>
            <a:ahLst/>
            <a:cxnLst/>
            <a:rect l="l" t="t" r="r" b="b"/>
            <a:pathLst>
              <a:path h="7125970">
                <a:moveTo>
                  <a:pt x="0" y="0"/>
                </a:moveTo>
                <a:lnTo>
                  <a:pt x="0" y="712597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7031" y="2821939"/>
            <a:ext cx="4846320" cy="0"/>
          </a:xfrm>
          <a:custGeom>
            <a:avLst/>
            <a:gdLst/>
            <a:ahLst/>
            <a:cxnLst/>
            <a:rect l="l" t="t" r="r" b="b"/>
            <a:pathLst>
              <a:path w="4846320">
                <a:moveTo>
                  <a:pt x="0" y="0"/>
                </a:moveTo>
                <a:lnTo>
                  <a:pt x="4846320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75732" y="2829560"/>
            <a:ext cx="0" cy="7126605"/>
          </a:xfrm>
          <a:custGeom>
            <a:avLst/>
            <a:gdLst/>
            <a:ahLst/>
            <a:cxnLst/>
            <a:rect l="l" t="t" r="r" b="b"/>
            <a:pathLst>
              <a:path h="7126605">
                <a:moveTo>
                  <a:pt x="0" y="0"/>
                </a:moveTo>
                <a:lnTo>
                  <a:pt x="0" y="7126224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7512" y="9932669"/>
            <a:ext cx="4785360" cy="0"/>
          </a:xfrm>
          <a:custGeom>
            <a:avLst/>
            <a:gdLst/>
            <a:ahLst/>
            <a:cxnLst/>
            <a:rect l="l" t="t" r="r" b="b"/>
            <a:pathLst>
              <a:path w="4785360">
                <a:moveTo>
                  <a:pt x="0" y="0"/>
                </a:moveTo>
                <a:lnTo>
                  <a:pt x="4785360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5131" y="2860039"/>
            <a:ext cx="0" cy="7065009"/>
          </a:xfrm>
          <a:custGeom>
            <a:avLst/>
            <a:gdLst/>
            <a:ahLst/>
            <a:cxnLst/>
            <a:rect l="l" t="t" r="r" b="b"/>
            <a:pathLst>
              <a:path h="7065009">
                <a:moveTo>
                  <a:pt x="0" y="0"/>
                </a:moveTo>
                <a:lnTo>
                  <a:pt x="0" y="706501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7512" y="2852420"/>
            <a:ext cx="4785360" cy="0"/>
          </a:xfrm>
          <a:custGeom>
            <a:avLst/>
            <a:gdLst/>
            <a:ahLst/>
            <a:cxnLst/>
            <a:rect l="l" t="t" r="r" b="b"/>
            <a:pathLst>
              <a:path w="4785360">
                <a:moveTo>
                  <a:pt x="0" y="0"/>
                </a:moveTo>
                <a:lnTo>
                  <a:pt x="4785360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45252" y="2860039"/>
            <a:ext cx="0" cy="7065645"/>
          </a:xfrm>
          <a:custGeom>
            <a:avLst/>
            <a:gdLst/>
            <a:ahLst/>
            <a:cxnLst/>
            <a:rect l="l" t="t" r="r" b="b"/>
            <a:pathLst>
              <a:path h="7065645">
                <a:moveTo>
                  <a:pt x="0" y="0"/>
                </a:moveTo>
                <a:lnTo>
                  <a:pt x="0" y="7065263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32888" y="3341623"/>
            <a:ext cx="704215" cy="19558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000" b="1" dirty="0">
                <a:latin typeface="Arial Narrow"/>
                <a:cs typeface="Arial Narrow"/>
              </a:rPr>
              <a:t>as </a:t>
            </a:r>
            <a:r>
              <a:rPr sz="1000" b="1" spc="5" dirty="0">
                <a:latin typeface="Arial Narrow"/>
                <a:cs typeface="Arial Narrow"/>
              </a:rPr>
              <a:t>in</a:t>
            </a:r>
            <a:r>
              <a:rPr sz="1000" b="1" spc="-55" dirty="0">
                <a:latin typeface="Arial Narrow"/>
                <a:cs typeface="Arial Narrow"/>
              </a:rPr>
              <a:t> </a:t>
            </a:r>
            <a:r>
              <a:rPr sz="1000" b="1" spc="-5" dirty="0">
                <a:latin typeface="Arial Narrow"/>
                <a:cs typeface="Arial Narrow"/>
              </a:rPr>
              <a:t>Fig.(1.6).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362455" y="2924048"/>
            <a:ext cx="363220" cy="19558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50" b="1" i="1" spc="-10" dirty="0">
                <a:solidFill>
                  <a:srgbClr val="F85487"/>
                </a:solidFill>
                <a:latin typeface="Arial"/>
                <a:cs typeface="Arial"/>
              </a:rPr>
              <a:t>1</a:t>
            </a:r>
            <a:r>
              <a:rPr sz="1200" b="1" i="1" spc="-10" dirty="0">
                <a:solidFill>
                  <a:srgbClr val="F85487"/>
                </a:solidFill>
                <a:latin typeface="Arial"/>
                <a:cs typeface="Arial"/>
              </a:rPr>
              <a:t>.1-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236" y="463804"/>
            <a:ext cx="9664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4974" y="463804"/>
            <a:ext cx="17735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1535" y="4563871"/>
            <a:ext cx="1709927" cy="1051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80964" y="5660644"/>
            <a:ext cx="1249045" cy="3289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87020" marR="5080" indent="-274320">
              <a:lnSpc>
                <a:spcPts val="1180"/>
              </a:lnSpc>
              <a:spcBef>
                <a:spcPts val="160"/>
              </a:spcBef>
            </a:pPr>
            <a:r>
              <a:rPr sz="1000" b="1" i="1" dirty="0">
                <a:latin typeface="Times New Roman"/>
                <a:cs typeface="Times New Roman"/>
              </a:rPr>
              <a:t>Fig.(1.7) </a:t>
            </a:r>
            <a:r>
              <a:rPr sz="1000" b="1" i="1" spc="-5" dirty="0">
                <a:latin typeface="Times New Roman"/>
                <a:cs typeface="Times New Roman"/>
              </a:rPr>
              <a:t>Schematic</a:t>
            </a:r>
            <a:r>
              <a:rPr sz="1000" b="1" i="1" spc="-65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for  Example-1.2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0936" y="772159"/>
            <a:ext cx="4821936" cy="30238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704" y="3890264"/>
            <a:ext cx="4721352" cy="6028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983" y="9956800"/>
            <a:ext cx="4813300" cy="0"/>
          </a:xfrm>
          <a:custGeom>
            <a:avLst/>
            <a:gdLst/>
            <a:ahLst/>
            <a:cxnLst/>
            <a:rect l="l" t="t" r="r" b="b"/>
            <a:pathLst>
              <a:path w="4813300">
                <a:moveTo>
                  <a:pt x="0" y="0"/>
                </a:moveTo>
                <a:lnTo>
                  <a:pt x="4812792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604" y="3859529"/>
            <a:ext cx="0" cy="6089650"/>
          </a:xfrm>
          <a:custGeom>
            <a:avLst/>
            <a:gdLst/>
            <a:ahLst/>
            <a:cxnLst/>
            <a:rect l="l" t="t" r="r" b="b"/>
            <a:pathLst>
              <a:path h="6089650">
                <a:moveTo>
                  <a:pt x="0" y="0"/>
                </a:moveTo>
                <a:lnTo>
                  <a:pt x="0" y="608965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3983" y="3851909"/>
            <a:ext cx="4813300" cy="0"/>
          </a:xfrm>
          <a:custGeom>
            <a:avLst/>
            <a:gdLst/>
            <a:ahLst/>
            <a:cxnLst/>
            <a:rect l="l" t="t" r="r" b="b"/>
            <a:pathLst>
              <a:path w="4813300">
                <a:moveTo>
                  <a:pt x="0" y="0"/>
                </a:moveTo>
                <a:lnTo>
                  <a:pt x="4812792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39155" y="3859784"/>
            <a:ext cx="0" cy="6090285"/>
          </a:xfrm>
          <a:custGeom>
            <a:avLst/>
            <a:gdLst/>
            <a:ahLst/>
            <a:cxnLst/>
            <a:rect l="l" t="t" r="r" b="b"/>
            <a:pathLst>
              <a:path h="6090284">
                <a:moveTo>
                  <a:pt x="0" y="0"/>
                </a:moveTo>
                <a:lnTo>
                  <a:pt x="0" y="6089904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4463" y="9926319"/>
            <a:ext cx="4752340" cy="0"/>
          </a:xfrm>
          <a:custGeom>
            <a:avLst/>
            <a:gdLst/>
            <a:ahLst/>
            <a:cxnLst/>
            <a:rect l="l" t="t" r="r" b="b"/>
            <a:pathLst>
              <a:path w="4752340">
                <a:moveTo>
                  <a:pt x="0" y="0"/>
                </a:moveTo>
                <a:lnTo>
                  <a:pt x="4751832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2083" y="3890009"/>
            <a:ext cx="0" cy="6028690"/>
          </a:xfrm>
          <a:custGeom>
            <a:avLst/>
            <a:gdLst/>
            <a:ahLst/>
            <a:cxnLst/>
            <a:rect l="l" t="t" r="r" b="b"/>
            <a:pathLst>
              <a:path h="6028690">
                <a:moveTo>
                  <a:pt x="0" y="0"/>
                </a:moveTo>
                <a:lnTo>
                  <a:pt x="0" y="602869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4463" y="3882390"/>
            <a:ext cx="4752340" cy="0"/>
          </a:xfrm>
          <a:custGeom>
            <a:avLst/>
            <a:gdLst/>
            <a:ahLst/>
            <a:cxnLst/>
            <a:rect l="l" t="t" r="r" b="b"/>
            <a:pathLst>
              <a:path w="4752340">
                <a:moveTo>
                  <a:pt x="0" y="0"/>
                </a:moveTo>
                <a:lnTo>
                  <a:pt x="4751832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8676" y="3890264"/>
            <a:ext cx="0" cy="6029325"/>
          </a:xfrm>
          <a:custGeom>
            <a:avLst/>
            <a:gdLst/>
            <a:ahLst/>
            <a:cxnLst/>
            <a:rect l="l" t="t" r="r" b="b"/>
            <a:pathLst>
              <a:path h="6029325">
                <a:moveTo>
                  <a:pt x="0" y="0"/>
                </a:moveTo>
                <a:lnTo>
                  <a:pt x="0" y="6028944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8472" y="4536440"/>
            <a:ext cx="704215" cy="192405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1000" b="1" dirty="0">
                <a:latin typeface="Arial Narrow"/>
                <a:cs typeface="Arial Narrow"/>
              </a:rPr>
              <a:t>as </a:t>
            </a:r>
            <a:r>
              <a:rPr sz="1000" b="1" spc="5" dirty="0">
                <a:latin typeface="Arial Narrow"/>
                <a:cs typeface="Arial Narrow"/>
              </a:rPr>
              <a:t>in</a:t>
            </a:r>
            <a:r>
              <a:rPr sz="1000" b="1" spc="-55" dirty="0">
                <a:latin typeface="Arial Narrow"/>
                <a:cs typeface="Arial Narrow"/>
              </a:rPr>
              <a:t> </a:t>
            </a:r>
            <a:r>
              <a:rPr sz="1000" b="1" spc="-5" dirty="0">
                <a:latin typeface="Arial Narrow"/>
                <a:cs typeface="Arial Narrow"/>
              </a:rPr>
              <a:t>Fig.(1.7).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5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347216" y="3963415"/>
            <a:ext cx="363220" cy="19558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50" b="1" i="1" spc="-10" dirty="0">
                <a:solidFill>
                  <a:srgbClr val="F85487"/>
                </a:solidFill>
                <a:latin typeface="Arial"/>
                <a:cs typeface="Arial"/>
              </a:rPr>
              <a:t>1</a:t>
            </a:r>
            <a:r>
              <a:rPr sz="1200" b="1" i="1" spc="-10" dirty="0">
                <a:solidFill>
                  <a:srgbClr val="F85487"/>
                </a:solidFill>
                <a:latin typeface="Arial"/>
                <a:cs typeface="Arial"/>
              </a:rPr>
              <a:t>.2-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236" y="463804"/>
            <a:ext cx="9664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4974" y="463804"/>
            <a:ext cx="17735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77511" y="5520944"/>
            <a:ext cx="2438399" cy="3998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80052" y="9519411"/>
            <a:ext cx="2416175" cy="32893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29565" marR="5080" indent="-317500">
              <a:lnSpc>
                <a:spcPts val="1180"/>
              </a:lnSpc>
              <a:spcBef>
                <a:spcPts val="165"/>
              </a:spcBef>
            </a:pPr>
            <a:r>
              <a:rPr sz="1000" b="1" i="1" dirty="0">
                <a:latin typeface="Times New Roman"/>
                <a:cs typeface="Times New Roman"/>
              </a:rPr>
              <a:t>Fig.(1.8) The </a:t>
            </a:r>
            <a:r>
              <a:rPr sz="1000" b="1" i="1" spc="-5" dirty="0">
                <a:latin typeface="Times New Roman"/>
                <a:cs typeface="Times New Roman"/>
              </a:rPr>
              <a:t>mechanisms </a:t>
            </a:r>
            <a:r>
              <a:rPr sz="1000" b="1" i="1" spc="-10" dirty="0">
                <a:latin typeface="Times New Roman"/>
                <a:cs typeface="Times New Roman"/>
              </a:rPr>
              <a:t>of </a:t>
            </a:r>
            <a:r>
              <a:rPr sz="1000" b="1" i="1" spc="-5" dirty="0">
                <a:latin typeface="Times New Roman"/>
                <a:cs typeface="Times New Roman"/>
              </a:rPr>
              <a:t>heat conduction  </a:t>
            </a:r>
            <a:r>
              <a:rPr sz="1000" b="1" i="1" spc="5" dirty="0">
                <a:latin typeface="Times New Roman"/>
                <a:cs typeface="Times New Roman"/>
              </a:rPr>
              <a:t>in </a:t>
            </a:r>
            <a:r>
              <a:rPr sz="1000" b="1" i="1" spc="-5" dirty="0">
                <a:latin typeface="Times New Roman"/>
                <a:cs typeface="Times New Roman"/>
              </a:rPr>
              <a:t>different </a:t>
            </a:r>
            <a:r>
              <a:rPr sz="1000" b="1" i="1" dirty="0">
                <a:latin typeface="Times New Roman"/>
                <a:cs typeface="Times New Roman"/>
              </a:rPr>
              <a:t>phases of a</a:t>
            </a:r>
            <a:r>
              <a:rPr sz="1000" b="1" i="1" spc="-4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substance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0936" y="5487415"/>
            <a:ext cx="3770629" cy="4041775"/>
          </a:xfrm>
          <a:custGeom>
            <a:avLst/>
            <a:gdLst/>
            <a:ahLst/>
            <a:cxnLst/>
            <a:rect l="l" t="t" r="r" b="b"/>
            <a:pathLst>
              <a:path w="3770629" h="4041775">
                <a:moveTo>
                  <a:pt x="0" y="4041647"/>
                </a:moveTo>
                <a:lnTo>
                  <a:pt x="3770376" y="4041647"/>
                </a:lnTo>
                <a:lnTo>
                  <a:pt x="3770376" y="0"/>
                </a:lnTo>
                <a:lnTo>
                  <a:pt x="0" y="0"/>
                </a:lnTo>
                <a:lnTo>
                  <a:pt x="0" y="4041647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936" y="9946640"/>
            <a:ext cx="3770629" cy="27940"/>
          </a:xfrm>
          <a:custGeom>
            <a:avLst/>
            <a:gdLst/>
            <a:ahLst/>
            <a:cxnLst/>
            <a:rect l="l" t="t" r="r" b="b"/>
            <a:pathLst>
              <a:path w="3770629" h="27940">
                <a:moveTo>
                  <a:pt x="0" y="27431"/>
                </a:moveTo>
                <a:lnTo>
                  <a:pt x="3770376" y="27431"/>
                </a:lnTo>
                <a:lnTo>
                  <a:pt x="3770376" y="0"/>
                </a:lnTo>
                <a:lnTo>
                  <a:pt x="0" y="0"/>
                </a:lnTo>
                <a:lnTo>
                  <a:pt x="0" y="27431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936" y="9529064"/>
            <a:ext cx="3770629" cy="417830"/>
          </a:xfrm>
          <a:custGeom>
            <a:avLst/>
            <a:gdLst/>
            <a:ahLst/>
            <a:cxnLst/>
            <a:rect l="l" t="t" r="r" b="b"/>
            <a:pathLst>
              <a:path w="3770629" h="417829">
                <a:moveTo>
                  <a:pt x="0" y="417576"/>
                </a:moveTo>
                <a:lnTo>
                  <a:pt x="3770376" y="417576"/>
                </a:lnTo>
                <a:lnTo>
                  <a:pt x="3770376" y="0"/>
                </a:lnTo>
                <a:lnTo>
                  <a:pt x="0" y="0"/>
                </a:lnTo>
                <a:lnTo>
                  <a:pt x="0" y="417576"/>
                </a:lnTo>
                <a:close/>
              </a:path>
            </a:pathLst>
          </a:custGeom>
          <a:solidFill>
            <a:srgbClr val="F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51722" y="9744519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60">
                <a:moveTo>
                  <a:pt x="0" y="0"/>
                </a:moveTo>
                <a:lnTo>
                  <a:pt x="2016442" y="0"/>
                </a:lnTo>
              </a:path>
            </a:pathLst>
          </a:custGeom>
          <a:ln w="66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35300" y="9735722"/>
            <a:ext cx="67056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i="1" spc="10" dirty="0">
                <a:latin typeface="Times New Roman"/>
                <a:cs typeface="Times New Roman"/>
              </a:rPr>
              <a:t>Thickness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0268" y="9510169"/>
            <a:ext cx="378206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75" i="1" spc="60" baseline="-35555" dirty="0">
                <a:latin typeface="Times New Roman"/>
                <a:cs typeface="Times New Roman"/>
              </a:rPr>
              <a:t>Rateof </a:t>
            </a:r>
            <a:r>
              <a:rPr sz="1875" i="1" spc="22" baseline="-35555" dirty="0">
                <a:latin typeface="Times New Roman"/>
                <a:cs typeface="Times New Roman"/>
              </a:rPr>
              <a:t>heat </a:t>
            </a:r>
            <a:r>
              <a:rPr sz="1875" i="1" spc="15" baseline="-35555" dirty="0">
                <a:latin typeface="Times New Roman"/>
                <a:cs typeface="Times New Roman"/>
              </a:rPr>
              <a:t>conduction</a:t>
            </a:r>
            <a:r>
              <a:rPr sz="1875" spc="15" baseline="-35555" dirty="0">
                <a:latin typeface="Symbol"/>
                <a:cs typeface="Symbol"/>
              </a:rPr>
              <a:t></a:t>
            </a:r>
            <a:r>
              <a:rPr sz="1875" spc="15" baseline="-35555" dirty="0">
                <a:latin typeface="Times New Roman"/>
                <a:cs typeface="Times New Roman"/>
              </a:rPr>
              <a:t> </a:t>
            </a:r>
            <a:r>
              <a:rPr sz="1250" spc="5" dirty="0">
                <a:latin typeface="Times New Roman"/>
                <a:cs typeface="Times New Roman"/>
              </a:rPr>
              <a:t>( </a:t>
            </a:r>
            <a:r>
              <a:rPr sz="1250" i="1" spc="-10" dirty="0">
                <a:latin typeface="Times New Roman"/>
                <a:cs typeface="Times New Roman"/>
              </a:rPr>
              <a:t>Area</a:t>
            </a:r>
            <a:r>
              <a:rPr sz="1250" spc="-10" dirty="0">
                <a:latin typeface="Times New Roman"/>
                <a:cs typeface="Times New Roman"/>
              </a:rPr>
              <a:t>)(</a:t>
            </a:r>
            <a:r>
              <a:rPr sz="1250" i="1" spc="-10" dirty="0">
                <a:latin typeface="Times New Roman"/>
                <a:cs typeface="Times New Roman"/>
              </a:rPr>
              <a:t>Temperature</a:t>
            </a:r>
            <a:r>
              <a:rPr sz="1250" i="1" spc="-180" dirty="0">
                <a:latin typeface="Times New Roman"/>
                <a:cs typeface="Times New Roman"/>
              </a:rPr>
              <a:t> </a:t>
            </a:r>
            <a:r>
              <a:rPr sz="1250" i="1" spc="-10" dirty="0">
                <a:latin typeface="Times New Roman"/>
                <a:cs typeface="Times New Roman"/>
              </a:rPr>
              <a:t>difference</a:t>
            </a:r>
            <a:r>
              <a:rPr sz="1250" spc="-1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0936" y="3975608"/>
            <a:ext cx="6300470" cy="1521460"/>
          </a:xfrm>
          <a:custGeom>
            <a:avLst/>
            <a:gdLst/>
            <a:ahLst/>
            <a:cxnLst/>
            <a:rect l="l" t="t" r="r" b="b"/>
            <a:pathLst>
              <a:path w="6300470" h="1521460">
                <a:moveTo>
                  <a:pt x="0" y="1520952"/>
                </a:moveTo>
                <a:lnTo>
                  <a:pt x="6300216" y="1520952"/>
                </a:lnTo>
                <a:lnTo>
                  <a:pt x="6300216" y="0"/>
                </a:lnTo>
                <a:lnTo>
                  <a:pt x="0" y="0"/>
                </a:lnTo>
                <a:lnTo>
                  <a:pt x="0" y="1520952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8236" y="3950715"/>
            <a:ext cx="6333490" cy="5585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1515"/>
              </a:lnSpc>
              <a:spcBef>
                <a:spcPts val="95"/>
              </a:spcBef>
            </a:pPr>
            <a:r>
              <a:rPr sz="1300" b="1" i="1" dirty="0">
                <a:latin typeface="Times New Roman"/>
                <a:cs typeface="Times New Roman"/>
              </a:rPr>
              <a:t>1.2- </a:t>
            </a:r>
            <a:r>
              <a:rPr sz="1300" b="1" i="1" spc="-5" dirty="0">
                <a:latin typeface="Times New Roman"/>
                <a:cs typeface="Times New Roman"/>
              </a:rPr>
              <a:t>Heat Transfer</a:t>
            </a:r>
            <a:r>
              <a:rPr sz="1300" b="1" i="1" spc="30" dirty="0">
                <a:latin typeface="Times New Roman"/>
                <a:cs typeface="Times New Roman"/>
              </a:rPr>
              <a:t> </a:t>
            </a:r>
            <a:r>
              <a:rPr sz="1300" b="1" i="1" spc="-10" dirty="0">
                <a:latin typeface="Times New Roman"/>
                <a:cs typeface="Times New Roman"/>
              </a:rPr>
              <a:t>Modes</a:t>
            </a:r>
            <a:endParaRPr sz="1300">
              <a:latin typeface="Times New Roman"/>
              <a:cs typeface="Times New Roman"/>
            </a:endParaRPr>
          </a:p>
          <a:p>
            <a:pPr marL="12700" marR="5080" indent="158115" algn="just">
              <a:lnSpc>
                <a:spcPct val="95800"/>
              </a:lnSpc>
              <a:spcBef>
                <a:spcPts val="15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heat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defined </a:t>
            </a:r>
            <a:r>
              <a:rPr sz="1200" spc="-5" dirty="0">
                <a:latin typeface="Times New Roman"/>
                <a:cs typeface="Times New Roman"/>
              </a:rPr>
              <a:t>as the form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5" dirty="0">
                <a:latin typeface="Times New Roman"/>
                <a:cs typeface="Times New Roman"/>
              </a:rPr>
              <a:t>that 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transferred from one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another as a  </a:t>
            </a:r>
            <a:r>
              <a:rPr sz="1200" spc="-10" dirty="0">
                <a:latin typeface="Times New Roman"/>
                <a:cs typeface="Times New Roman"/>
              </a:rPr>
              <a:t>result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-20" dirty="0">
                <a:latin typeface="Times New Roman"/>
                <a:cs typeface="Times New Roman"/>
              </a:rPr>
              <a:t>difference.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science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spc="-15" dirty="0">
                <a:latin typeface="Times New Roman"/>
                <a:cs typeface="Times New Roman"/>
              </a:rPr>
              <a:t>deals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determination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rates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such  </a:t>
            </a:r>
            <a:r>
              <a:rPr sz="1200" spc="-10" dirty="0">
                <a:latin typeface="Times New Roman"/>
                <a:cs typeface="Times New Roman"/>
              </a:rPr>
              <a:t>energy transfers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heat transfer. The transfer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always </a:t>
            </a:r>
            <a:r>
              <a:rPr sz="1200" spc="-5" dirty="0">
                <a:latin typeface="Times New Roman"/>
                <a:cs typeface="Times New Roman"/>
              </a:rPr>
              <a:t>from the </a:t>
            </a:r>
            <a:r>
              <a:rPr sz="1200" spc="-20" dirty="0">
                <a:latin typeface="Times New Roman"/>
                <a:cs typeface="Times New Roman"/>
              </a:rPr>
              <a:t>higher- 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-20" dirty="0">
                <a:latin typeface="Times New Roman"/>
                <a:cs typeface="Times New Roman"/>
              </a:rPr>
              <a:t>medium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lower-temperature one,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heat transfer </a:t>
            </a:r>
            <a:r>
              <a:rPr sz="1200" spc="5" dirty="0">
                <a:latin typeface="Times New Roman"/>
                <a:cs typeface="Times New Roman"/>
              </a:rPr>
              <a:t>stops </a:t>
            </a:r>
            <a:r>
              <a:rPr sz="1200" spc="-10" dirty="0">
                <a:latin typeface="Times New Roman"/>
                <a:cs typeface="Times New Roman"/>
              </a:rPr>
              <a:t>when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two </a:t>
            </a:r>
            <a:r>
              <a:rPr sz="1200" spc="-25" dirty="0">
                <a:latin typeface="Times New Roman"/>
                <a:cs typeface="Times New Roman"/>
              </a:rPr>
              <a:t>mediums  </a:t>
            </a:r>
            <a:r>
              <a:rPr sz="1200" spc="-5" dirty="0">
                <a:latin typeface="Times New Roman"/>
                <a:cs typeface="Times New Roman"/>
              </a:rPr>
              <a:t>reach the </a:t>
            </a:r>
            <a:r>
              <a:rPr sz="1200" spc="-20" dirty="0">
                <a:latin typeface="Times New Roman"/>
                <a:cs typeface="Times New Roman"/>
              </a:rPr>
              <a:t>same </a:t>
            </a:r>
            <a:r>
              <a:rPr sz="1200" spc="-5" dirty="0">
                <a:latin typeface="Times New Roman"/>
                <a:cs typeface="Times New Roman"/>
              </a:rPr>
              <a:t>temperature. Heat 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transferred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three </a:t>
            </a:r>
            <a:r>
              <a:rPr sz="1200" spc="-20" dirty="0">
                <a:latin typeface="Times New Roman"/>
                <a:cs typeface="Times New Roman"/>
              </a:rPr>
              <a:t>different </a:t>
            </a:r>
            <a:r>
              <a:rPr sz="1200" spc="-10" dirty="0">
                <a:latin typeface="Times New Roman"/>
                <a:cs typeface="Times New Roman"/>
              </a:rPr>
              <a:t>modes: </a:t>
            </a:r>
            <a:r>
              <a:rPr sz="1200" spc="-5" dirty="0">
                <a:latin typeface="Times New Roman"/>
                <a:cs typeface="Times New Roman"/>
              </a:rPr>
              <a:t>conduction, </a:t>
            </a:r>
            <a:r>
              <a:rPr sz="1200" spc="-10" dirty="0">
                <a:latin typeface="Times New Roman"/>
                <a:cs typeface="Times New Roman"/>
              </a:rPr>
              <a:t>convection, 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radiation. </a:t>
            </a:r>
            <a:r>
              <a:rPr sz="1200" spc="-30" dirty="0">
                <a:latin typeface="Times New Roman"/>
                <a:cs typeface="Times New Roman"/>
              </a:rPr>
              <a:t>All </a:t>
            </a:r>
            <a:r>
              <a:rPr sz="1200" spc="-10" dirty="0">
                <a:latin typeface="Times New Roman"/>
                <a:cs typeface="Times New Roman"/>
              </a:rPr>
              <a:t>modes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heat transfer require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existence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temperature </a:t>
            </a:r>
            <a:r>
              <a:rPr sz="1200" spc="-20" dirty="0">
                <a:latin typeface="Times New Roman"/>
                <a:cs typeface="Times New Roman"/>
              </a:rPr>
              <a:t>difference,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20" dirty="0">
                <a:latin typeface="Times New Roman"/>
                <a:cs typeface="Times New Roman"/>
              </a:rPr>
              <a:t>all  </a:t>
            </a:r>
            <a:r>
              <a:rPr sz="1200" spc="-10" dirty="0">
                <a:latin typeface="Times New Roman"/>
                <a:cs typeface="Times New Roman"/>
              </a:rPr>
              <a:t>modes </a:t>
            </a:r>
            <a:r>
              <a:rPr sz="1200" spc="-5" dirty="0">
                <a:latin typeface="Times New Roman"/>
                <a:cs typeface="Times New Roman"/>
              </a:rPr>
              <a:t>are from the </a:t>
            </a:r>
            <a:r>
              <a:rPr sz="1200" spc="-10" dirty="0">
                <a:latin typeface="Times New Roman"/>
                <a:cs typeface="Times New Roman"/>
              </a:rPr>
              <a:t>high-temperature </a:t>
            </a:r>
            <a:r>
              <a:rPr sz="1200" spc="-20" dirty="0">
                <a:latin typeface="Times New Roman"/>
                <a:cs typeface="Times New Roman"/>
              </a:rPr>
              <a:t>medium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 lower-temperature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one.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515"/>
              </a:lnSpc>
              <a:spcBef>
                <a:spcPts val="715"/>
              </a:spcBef>
            </a:pPr>
            <a:r>
              <a:rPr sz="1300" b="1" i="1" dirty="0">
                <a:latin typeface="Times New Roman"/>
                <a:cs typeface="Times New Roman"/>
              </a:rPr>
              <a:t>1.2.1-</a:t>
            </a:r>
            <a:r>
              <a:rPr sz="1300" b="1" i="1" spc="5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Conduction</a:t>
            </a:r>
            <a:endParaRPr sz="1300">
              <a:latin typeface="Times New Roman"/>
              <a:cs typeface="Times New Roman"/>
            </a:endParaRPr>
          </a:p>
          <a:p>
            <a:pPr marL="12700" marR="2529840" indent="118745" algn="just">
              <a:lnSpc>
                <a:spcPct val="95800"/>
              </a:lnSpc>
              <a:spcBef>
                <a:spcPts val="15"/>
              </a:spcBef>
            </a:pPr>
            <a:r>
              <a:rPr sz="1200" b="1" spc="-5" dirty="0">
                <a:latin typeface="Times New Roman"/>
                <a:cs typeface="Times New Roman"/>
              </a:rPr>
              <a:t>Conduction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transfer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spc="-5" dirty="0">
                <a:latin typeface="Times New Roman"/>
                <a:cs typeface="Times New Roman"/>
              </a:rPr>
              <a:t>from the </a:t>
            </a:r>
            <a:r>
              <a:rPr sz="1200" spc="-10" dirty="0">
                <a:latin typeface="Times New Roman"/>
                <a:cs typeface="Times New Roman"/>
              </a:rPr>
              <a:t>more  energetic particles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substance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adjacent </a:t>
            </a:r>
            <a:r>
              <a:rPr sz="1200" spc="-20" dirty="0">
                <a:latin typeface="Times New Roman"/>
                <a:cs typeface="Times New Roman"/>
              </a:rPr>
              <a:t>less  </a:t>
            </a:r>
            <a:r>
              <a:rPr sz="1200" spc="-10" dirty="0">
                <a:latin typeface="Times New Roman"/>
                <a:cs typeface="Times New Roman"/>
              </a:rPr>
              <a:t>energetic </a:t>
            </a:r>
            <a:r>
              <a:rPr sz="1200" spc="-5" dirty="0">
                <a:latin typeface="Times New Roman"/>
                <a:cs typeface="Times New Roman"/>
              </a:rPr>
              <a:t>ones as a </a:t>
            </a:r>
            <a:r>
              <a:rPr sz="1200" spc="-10" dirty="0">
                <a:latin typeface="Times New Roman"/>
                <a:cs typeface="Times New Roman"/>
              </a:rPr>
              <a:t>result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10" dirty="0">
                <a:latin typeface="Times New Roman"/>
                <a:cs typeface="Times New Roman"/>
              </a:rPr>
              <a:t>interactions </a:t>
            </a:r>
            <a:r>
              <a:rPr sz="1200" spc="-5" dirty="0">
                <a:latin typeface="Times New Roman"/>
                <a:cs typeface="Times New Roman"/>
              </a:rPr>
              <a:t>between the  </a:t>
            </a:r>
            <a:r>
              <a:rPr sz="1200" spc="-10" dirty="0">
                <a:latin typeface="Times New Roman"/>
                <a:cs typeface="Times New Roman"/>
              </a:rPr>
              <a:t>particles. </a:t>
            </a:r>
            <a:r>
              <a:rPr sz="1200" spc="-5" dirty="0">
                <a:latin typeface="Times New Roman"/>
                <a:cs typeface="Times New Roman"/>
              </a:rPr>
              <a:t>Conduction can </a:t>
            </a:r>
            <a:r>
              <a:rPr sz="1200" dirty="0">
                <a:latin typeface="Times New Roman"/>
                <a:cs typeface="Times New Roman"/>
              </a:rPr>
              <a:t>take </a:t>
            </a:r>
            <a:r>
              <a:rPr sz="1200" spc="-15" dirty="0">
                <a:latin typeface="Times New Roman"/>
                <a:cs typeface="Times New Roman"/>
              </a:rPr>
              <a:t>place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solids, </a:t>
            </a:r>
            <a:r>
              <a:rPr sz="1200" spc="-20" dirty="0">
                <a:latin typeface="Times New Roman"/>
                <a:cs typeface="Times New Roman"/>
              </a:rPr>
              <a:t>liquids,  </a:t>
            </a:r>
            <a:r>
              <a:rPr sz="1200" spc="5" dirty="0">
                <a:latin typeface="Times New Roman"/>
                <a:cs typeface="Times New Roman"/>
              </a:rPr>
              <a:t>or  </a:t>
            </a:r>
            <a:r>
              <a:rPr sz="1200" spc="-10" dirty="0">
                <a:latin typeface="Times New Roman"/>
                <a:cs typeface="Times New Roman"/>
              </a:rPr>
              <a:t>gases.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solids, </a:t>
            </a:r>
            <a:r>
              <a:rPr sz="1200" spc="-5" dirty="0">
                <a:latin typeface="Times New Roman"/>
                <a:cs typeface="Times New Roman"/>
              </a:rPr>
              <a:t>conduction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due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combination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i="1" spc="-5" dirty="0">
                <a:latin typeface="Times New Roman"/>
                <a:cs typeface="Times New Roman"/>
              </a:rPr>
              <a:t>vibrations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molecules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lattice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energy  </a:t>
            </a:r>
            <a:r>
              <a:rPr sz="1200" dirty="0">
                <a:latin typeface="Times New Roman"/>
                <a:cs typeface="Times New Roman"/>
              </a:rPr>
              <a:t>transport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i="1" dirty="0">
                <a:latin typeface="Times New Roman"/>
                <a:cs typeface="Times New Roman"/>
              </a:rPr>
              <a:t>free </a:t>
            </a:r>
            <a:r>
              <a:rPr sz="1200" i="1" spc="-5" dirty="0">
                <a:latin typeface="Times New Roman"/>
                <a:cs typeface="Times New Roman"/>
              </a:rPr>
              <a:t>electrons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25" dirty="0">
                <a:latin typeface="Times New Roman"/>
                <a:cs typeface="Times New Roman"/>
              </a:rPr>
              <a:t>while in </a:t>
            </a:r>
            <a:r>
              <a:rPr sz="1200" spc="-5" dirty="0">
                <a:latin typeface="Times New Roman"/>
                <a:cs typeface="Times New Roman"/>
              </a:rPr>
              <a:t>gases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20" dirty="0">
                <a:latin typeface="Times New Roman"/>
                <a:cs typeface="Times New Roman"/>
              </a:rPr>
              <a:t>liquids, </a:t>
            </a:r>
            <a:r>
              <a:rPr sz="1200" spc="-25" dirty="0">
                <a:latin typeface="Times New Roman"/>
                <a:cs typeface="Times New Roman"/>
              </a:rPr>
              <a:t>it is  </a:t>
            </a:r>
            <a:r>
              <a:rPr sz="1200" spc="-5" dirty="0">
                <a:latin typeface="Times New Roman"/>
                <a:cs typeface="Times New Roman"/>
              </a:rPr>
              <a:t>due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collisions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i="1" dirty="0">
                <a:latin typeface="Times New Roman"/>
                <a:cs typeface="Times New Roman"/>
              </a:rPr>
              <a:t>diffusion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molecules during  their </a:t>
            </a:r>
            <a:r>
              <a:rPr sz="1200" spc="-5" dirty="0">
                <a:latin typeface="Times New Roman"/>
                <a:cs typeface="Times New Roman"/>
              </a:rPr>
              <a:t>random </a:t>
            </a:r>
            <a:r>
              <a:rPr sz="1200" spc="-10" dirty="0">
                <a:latin typeface="Times New Roman"/>
                <a:cs typeface="Times New Roman"/>
              </a:rPr>
              <a:t>motion,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25" dirty="0">
                <a:latin typeface="Times New Roman"/>
                <a:cs typeface="Times New Roman"/>
              </a:rPr>
              <a:t>in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Fig.(1.8).</a:t>
            </a:r>
            <a:endParaRPr sz="1200">
              <a:latin typeface="Times New Roman"/>
              <a:cs typeface="Times New Roman"/>
            </a:endParaRPr>
          </a:p>
          <a:p>
            <a:pPr marL="12700" marR="2534285">
              <a:lnSpc>
                <a:spcPts val="1390"/>
              </a:lnSpc>
              <a:spcBef>
                <a:spcPts val="15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rate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conduction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20" dirty="0">
                <a:latin typeface="Times New Roman"/>
                <a:cs typeface="Times New Roman"/>
              </a:rPr>
              <a:t>medium </a:t>
            </a:r>
            <a:r>
              <a:rPr sz="1200" spc="-10" dirty="0">
                <a:latin typeface="Times New Roman"/>
                <a:cs typeface="Times New Roman"/>
              </a:rPr>
              <a:t>depends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i="1" spc="-5" dirty="0">
                <a:latin typeface="Times New Roman"/>
                <a:cs typeface="Times New Roman"/>
              </a:rPr>
              <a:t>geometry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medium,  </a:t>
            </a:r>
            <a:r>
              <a:rPr sz="1200" spc="-10" dirty="0">
                <a:latin typeface="Times New Roman"/>
                <a:cs typeface="Times New Roman"/>
              </a:rPr>
              <a:t>its  </a:t>
            </a:r>
            <a:r>
              <a:rPr sz="1200" i="1" spc="-5" dirty="0">
                <a:latin typeface="Times New Roman"/>
                <a:cs typeface="Times New Roman"/>
              </a:rPr>
              <a:t>thickness,</a:t>
            </a:r>
            <a:r>
              <a:rPr sz="1200" i="1" spc="-1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material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25" dirty="0">
                <a:latin typeface="Times New Roman"/>
                <a:cs typeface="Times New Roman"/>
              </a:rPr>
              <a:t>medium,  </a:t>
            </a:r>
            <a:r>
              <a:rPr sz="1200" spc="-5" dirty="0">
                <a:latin typeface="Times New Roman"/>
                <a:cs typeface="Times New Roman"/>
              </a:rPr>
              <a:t>as  </a:t>
            </a:r>
            <a:r>
              <a:rPr sz="1200" spc="-15" dirty="0">
                <a:latin typeface="Times New Roman"/>
                <a:cs typeface="Times New Roman"/>
              </a:rPr>
              <a:t>well </a:t>
            </a:r>
            <a:r>
              <a:rPr sz="1200" spc="-5" dirty="0">
                <a:latin typeface="Times New Roman"/>
                <a:cs typeface="Times New Roman"/>
              </a:rPr>
              <a:t>as  the </a:t>
            </a:r>
            <a:r>
              <a:rPr sz="1200" i="1" spc="-5" dirty="0">
                <a:latin typeface="Times New Roman"/>
                <a:cs typeface="Times New Roman"/>
              </a:rPr>
              <a:t>temperature  </a:t>
            </a:r>
            <a:r>
              <a:rPr sz="1200" i="1" dirty="0">
                <a:latin typeface="Times New Roman"/>
                <a:cs typeface="Times New Roman"/>
              </a:rPr>
              <a:t>difference</a:t>
            </a:r>
            <a:r>
              <a:rPr sz="1200" i="1" spc="-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across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medium.</a:t>
            </a:r>
            <a:endParaRPr sz="1200">
              <a:latin typeface="Times New Roman"/>
              <a:cs typeface="Times New Roman"/>
            </a:endParaRPr>
          </a:p>
          <a:p>
            <a:pPr marL="12700" marR="2533650" indent="158115" algn="just">
              <a:lnSpc>
                <a:spcPct val="95800"/>
              </a:lnSpc>
              <a:spcBef>
                <a:spcPts val="25"/>
              </a:spcBef>
            </a:pPr>
            <a:r>
              <a:rPr sz="1200" spc="-15" dirty="0">
                <a:latin typeface="Times New Roman"/>
                <a:cs typeface="Times New Roman"/>
              </a:rPr>
              <a:t>Experiments have </a:t>
            </a:r>
            <a:r>
              <a:rPr sz="1200" spc="-5" dirty="0">
                <a:latin typeface="Times New Roman"/>
                <a:cs typeface="Times New Roman"/>
              </a:rPr>
              <a:t>shown that the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10" dirty="0">
                <a:latin typeface="Times New Roman"/>
                <a:cs typeface="Times New Roman"/>
              </a:rPr>
              <a:t>heat transfer </a:t>
            </a:r>
            <a:r>
              <a:rPr sz="1200" b="1" i="1" spc="-5" dirty="0">
                <a:latin typeface="Times New Roman"/>
                <a:cs typeface="Times New Roman"/>
              </a:rPr>
              <a:t>Q 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wall </a:t>
            </a:r>
            <a:r>
              <a:rPr sz="1200" spc="-25" dirty="0">
                <a:latin typeface="Times New Roman"/>
                <a:cs typeface="Times New Roman"/>
              </a:rPr>
              <a:t>will </a:t>
            </a:r>
            <a:r>
              <a:rPr sz="1200" spc="-15" dirty="0">
                <a:latin typeface="Times New Roman"/>
                <a:cs typeface="Times New Roman"/>
              </a:rPr>
              <a:t>increase </a:t>
            </a:r>
            <a:r>
              <a:rPr sz="1200" spc="-10" dirty="0">
                <a:latin typeface="Times New Roman"/>
                <a:cs typeface="Times New Roman"/>
              </a:rPr>
              <a:t>when </a:t>
            </a:r>
            <a:r>
              <a:rPr sz="1200" spc="-5" dirty="0">
                <a:latin typeface="Times New Roman"/>
                <a:cs typeface="Times New Roman"/>
              </a:rPr>
              <a:t>the temperature  </a:t>
            </a:r>
            <a:r>
              <a:rPr sz="1200" spc="-20" dirty="0">
                <a:latin typeface="Times New Roman"/>
                <a:cs typeface="Times New Roman"/>
              </a:rPr>
              <a:t>difference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b="1" spc="-5" dirty="0">
                <a:latin typeface="Times New Roman"/>
                <a:cs typeface="Times New Roman"/>
              </a:rPr>
              <a:t>Δ</a:t>
            </a:r>
            <a:r>
              <a:rPr sz="1200" b="1" i="1" spc="-5" dirty="0">
                <a:latin typeface="Times New Roman"/>
                <a:cs typeface="Times New Roman"/>
              </a:rPr>
              <a:t>T) </a:t>
            </a:r>
            <a:r>
              <a:rPr sz="1200" dirty="0">
                <a:latin typeface="Times New Roman"/>
                <a:cs typeface="Times New Roman"/>
              </a:rPr>
              <a:t>across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wall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the area </a:t>
            </a:r>
            <a:r>
              <a:rPr sz="1200" b="1" i="1" spc="-5" dirty="0">
                <a:latin typeface="Times New Roman"/>
                <a:cs typeface="Times New Roman"/>
              </a:rPr>
              <a:t>(A) </a:t>
            </a:r>
            <a:r>
              <a:rPr sz="1200" spc="-10" dirty="0">
                <a:latin typeface="Times New Roman"/>
                <a:cs typeface="Times New Roman"/>
              </a:rPr>
              <a:t>normal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direction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heat transfer </a:t>
            </a:r>
            <a:r>
              <a:rPr sz="1200" spc="-15" dirty="0">
                <a:latin typeface="Times New Roman"/>
                <a:cs typeface="Times New Roman"/>
              </a:rPr>
              <a:t>increases, </a:t>
            </a:r>
            <a:r>
              <a:rPr sz="1200" spc="-25" dirty="0">
                <a:latin typeface="Times New Roman"/>
                <a:cs typeface="Times New Roman"/>
              </a:rPr>
              <a:t>while it will </a:t>
            </a:r>
            <a:r>
              <a:rPr sz="1200" spc="-5" dirty="0">
                <a:latin typeface="Times New Roman"/>
                <a:cs typeface="Times New Roman"/>
              </a:rPr>
              <a:t>decrease 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increase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wall thickness 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b="1" i="1" spc="-5" dirty="0">
                <a:latin typeface="Times New Roman"/>
                <a:cs typeface="Times New Roman"/>
              </a:rPr>
              <a:t>L)</a:t>
            </a:r>
            <a:r>
              <a:rPr sz="1200" spc="-5" dirty="0">
                <a:latin typeface="Times New Roman"/>
                <a:cs typeface="Times New Roman"/>
              </a:rPr>
              <a:t>. Thus we </a:t>
            </a:r>
            <a:r>
              <a:rPr sz="1200" spc="-10" dirty="0">
                <a:latin typeface="Times New Roman"/>
                <a:cs typeface="Times New Roman"/>
              </a:rPr>
              <a:t>conclude 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i="1" spc="-5" dirty="0">
                <a:latin typeface="Times New Roman"/>
                <a:cs typeface="Times New Roman"/>
              </a:rPr>
              <a:t>the rate of heat conduction through a plane layer is  directly proportional to the temperature </a:t>
            </a:r>
            <a:r>
              <a:rPr sz="1200" i="1" dirty="0">
                <a:latin typeface="Times New Roman"/>
                <a:cs typeface="Times New Roman"/>
              </a:rPr>
              <a:t>difference </a:t>
            </a:r>
            <a:r>
              <a:rPr sz="1200" i="1" spc="-5" dirty="0">
                <a:latin typeface="Times New Roman"/>
                <a:cs typeface="Times New Roman"/>
              </a:rPr>
              <a:t>across the  layer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T </a:t>
            </a:r>
            <a:r>
              <a:rPr sz="1200" i="1" spc="-5" dirty="0">
                <a:latin typeface="Times New Roman"/>
                <a:cs typeface="Times New Roman"/>
              </a:rPr>
              <a:t>and the heat transfer area </a:t>
            </a:r>
            <a:r>
              <a:rPr sz="1200" b="1" i="1" spc="-10" dirty="0">
                <a:latin typeface="Times New Roman"/>
                <a:cs typeface="Times New Roman"/>
              </a:rPr>
              <a:t>A</a:t>
            </a:r>
            <a:r>
              <a:rPr sz="1200" i="1" spc="-10" dirty="0">
                <a:latin typeface="Times New Roman"/>
                <a:cs typeface="Times New Roman"/>
              </a:rPr>
              <a:t>, </a:t>
            </a:r>
            <a:r>
              <a:rPr sz="1200" i="1" spc="-5" dirty="0">
                <a:latin typeface="Times New Roman"/>
                <a:cs typeface="Times New Roman"/>
              </a:rPr>
              <a:t>but is inversely  proportional to the thickness of the layer </a:t>
            </a:r>
            <a:r>
              <a:rPr sz="1200" b="1" i="1" dirty="0">
                <a:latin typeface="Times New Roman"/>
                <a:cs typeface="Times New Roman"/>
              </a:rPr>
              <a:t>L</a:t>
            </a:r>
            <a:r>
              <a:rPr sz="1200" i="1" dirty="0">
                <a:latin typeface="Times New Roman"/>
                <a:cs typeface="Times New Roman"/>
              </a:rPr>
              <a:t>.</a:t>
            </a:r>
            <a:r>
              <a:rPr sz="1200" i="1" spc="1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Thus;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6655" y="802640"/>
            <a:ext cx="4718304" cy="3096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0936" y="3937000"/>
            <a:ext cx="4810125" cy="0"/>
          </a:xfrm>
          <a:custGeom>
            <a:avLst/>
            <a:gdLst/>
            <a:ahLst/>
            <a:cxnLst/>
            <a:rect l="l" t="t" r="r" b="b"/>
            <a:pathLst>
              <a:path w="4810125">
                <a:moveTo>
                  <a:pt x="0" y="0"/>
                </a:moveTo>
                <a:lnTo>
                  <a:pt x="4809744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8555" y="772159"/>
            <a:ext cx="0" cy="3157220"/>
          </a:xfrm>
          <a:custGeom>
            <a:avLst/>
            <a:gdLst/>
            <a:ahLst/>
            <a:cxnLst/>
            <a:rect l="l" t="t" r="r" b="b"/>
            <a:pathLst>
              <a:path h="3157220">
                <a:moveTo>
                  <a:pt x="0" y="0"/>
                </a:moveTo>
                <a:lnTo>
                  <a:pt x="0" y="315722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0936" y="764540"/>
            <a:ext cx="4810125" cy="0"/>
          </a:xfrm>
          <a:custGeom>
            <a:avLst/>
            <a:gdLst/>
            <a:ahLst/>
            <a:cxnLst/>
            <a:rect l="l" t="t" r="r" b="b"/>
            <a:pathLst>
              <a:path w="4810125">
                <a:moveTo>
                  <a:pt x="0" y="0"/>
                </a:moveTo>
                <a:lnTo>
                  <a:pt x="4809744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3059" y="772159"/>
            <a:ext cx="0" cy="3157855"/>
          </a:xfrm>
          <a:custGeom>
            <a:avLst/>
            <a:gdLst/>
            <a:ahLst/>
            <a:cxnLst/>
            <a:rect l="l" t="t" r="r" b="b"/>
            <a:pathLst>
              <a:path h="3157854">
                <a:moveTo>
                  <a:pt x="0" y="0"/>
                </a:moveTo>
                <a:lnTo>
                  <a:pt x="0" y="3157728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1416" y="3906520"/>
            <a:ext cx="4749165" cy="0"/>
          </a:xfrm>
          <a:custGeom>
            <a:avLst/>
            <a:gdLst/>
            <a:ahLst/>
            <a:cxnLst/>
            <a:rect l="l" t="t" r="r" b="b"/>
            <a:pathLst>
              <a:path w="4749165">
                <a:moveTo>
                  <a:pt x="0" y="0"/>
                </a:moveTo>
                <a:lnTo>
                  <a:pt x="4748784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9036" y="802640"/>
            <a:ext cx="0" cy="3096260"/>
          </a:xfrm>
          <a:custGeom>
            <a:avLst/>
            <a:gdLst/>
            <a:ahLst/>
            <a:cxnLst/>
            <a:rect l="l" t="t" r="r" b="b"/>
            <a:pathLst>
              <a:path h="3096260">
                <a:moveTo>
                  <a:pt x="0" y="0"/>
                </a:moveTo>
                <a:lnTo>
                  <a:pt x="0" y="309626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1416" y="795019"/>
            <a:ext cx="4749165" cy="0"/>
          </a:xfrm>
          <a:custGeom>
            <a:avLst/>
            <a:gdLst/>
            <a:ahLst/>
            <a:cxnLst/>
            <a:rect l="l" t="t" r="r" b="b"/>
            <a:pathLst>
              <a:path w="4749165">
                <a:moveTo>
                  <a:pt x="0" y="0"/>
                </a:moveTo>
                <a:lnTo>
                  <a:pt x="4748784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02579" y="802640"/>
            <a:ext cx="0" cy="3096895"/>
          </a:xfrm>
          <a:custGeom>
            <a:avLst/>
            <a:gdLst/>
            <a:ahLst/>
            <a:cxnLst/>
            <a:rect l="l" t="t" r="r" b="b"/>
            <a:pathLst>
              <a:path h="3096895">
                <a:moveTo>
                  <a:pt x="0" y="0"/>
                </a:moveTo>
                <a:lnTo>
                  <a:pt x="0" y="3096767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236" y="463804"/>
            <a:ext cx="9664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4974" y="463804"/>
            <a:ext cx="17735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53584" y="836167"/>
            <a:ext cx="1533143" cy="2688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2935" y="4661408"/>
            <a:ext cx="1828800" cy="1210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936" y="778255"/>
            <a:ext cx="3959860" cy="3142615"/>
          </a:xfrm>
          <a:custGeom>
            <a:avLst/>
            <a:gdLst/>
            <a:ahLst/>
            <a:cxnLst/>
            <a:rect l="l" t="t" r="r" b="b"/>
            <a:pathLst>
              <a:path w="3959860" h="3142615">
                <a:moveTo>
                  <a:pt x="0" y="3142488"/>
                </a:moveTo>
                <a:lnTo>
                  <a:pt x="3959352" y="3142488"/>
                </a:lnTo>
                <a:lnTo>
                  <a:pt x="3959352" y="0"/>
                </a:lnTo>
                <a:lnTo>
                  <a:pt x="0" y="0"/>
                </a:lnTo>
                <a:lnTo>
                  <a:pt x="0" y="3142488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5536" y="750316"/>
            <a:ext cx="4032885" cy="73596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5400" marR="30480" algn="just">
              <a:lnSpc>
                <a:spcPct val="961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we </a:t>
            </a:r>
            <a:r>
              <a:rPr sz="1200" spc="-10" dirty="0">
                <a:latin typeface="Times New Roman"/>
                <a:cs typeface="Times New Roman"/>
              </a:rPr>
              <a:t>consider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conduction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large </a:t>
            </a:r>
            <a:r>
              <a:rPr sz="1200" spc="-20" dirty="0">
                <a:latin typeface="Times New Roman"/>
                <a:cs typeface="Times New Roman"/>
              </a:rPr>
              <a:t>plane </a:t>
            </a:r>
            <a:r>
              <a:rPr sz="1200" spc="-15" dirty="0">
                <a:latin typeface="Times New Roman"/>
                <a:cs typeface="Times New Roman"/>
              </a:rPr>
              <a:t>wall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thickness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x </a:t>
            </a:r>
            <a:r>
              <a:rPr sz="1200" b="1" spc="-5" dirty="0">
                <a:latin typeface="Times New Roman"/>
                <a:cs typeface="Times New Roman"/>
              </a:rPr>
              <a:t>= </a:t>
            </a:r>
            <a:r>
              <a:rPr sz="1200" b="1" i="1" spc="-5" dirty="0">
                <a:latin typeface="Times New Roman"/>
                <a:cs typeface="Times New Roman"/>
              </a:rPr>
              <a:t>L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area </a:t>
            </a:r>
            <a:r>
              <a:rPr sz="1200" b="1" i="1" spc="-10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Fig.(1.9), where </a:t>
            </a:r>
            <a:r>
              <a:rPr sz="1200" spc="-5" dirty="0">
                <a:latin typeface="Times New Roman"/>
                <a:cs typeface="Times New Roman"/>
              </a:rPr>
              <a:t>the  temperature </a:t>
            </a:r>
            <a:r>
              <a:rPr sz="1200" spc="-20" dirty="0">
                <a:latin typeface="Times New Roman"/>
                <a:cs typeface="Times New Roman"/>
              </a:rPr>
              <a:t>difference </a:t>
            </a:r>
            <a:r>
              <a:rPr sz="1200" dirty="0">
                <a:latin typeface="Times New Roman"/>
                <a:cs typeface="Times New Roman"/>
              </a:rPr>
              <a:t>across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wall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spc="-10" dirty="0">
                <a:latin typeface="Times New Roman"/>
                <a:cs typeface="Times New Roman"/>
              </a:rPr>
              <a:t>Δ</a:t>
            </a:r>
            <a:r>
              <a:rPr sz="1200" b="1" i="1" spc="-10" dirty="0">
                <a:latin typeface="Times New Roman"/>
                <a:cs typeface="Times New Roman"/>
              </a:rPr>
              <a:t>T </a:t>
            </a:r>
            <a:r>
              <a:rPr sz="1200" b="1" spc="-5" dirty="0">
                <a:latin typeface="Times New Roman"/>
                <a:cs typeface="Times New Roman"/>
              </a:rPr>
              <a:t>= </a:t>
            </a:r>
            <a:r>
              <a:rPr sz="1200" b="1" i="1" dirty="0">
                <a:latin typeface="Times New Roman"/>
                <a:cs typeface="Times New Roman"/>
              </a:rPr>
              <a:t>T</a:t>
            </a:r>
            <a:r>
              <a:rPr sz="1200" b="1" baseline="-10416" dirty="0">
                <a:latin typeface="Times New Roman"/>
                <a:cs typeface="Times New Roman"/>
              </a:rPr>
              <a:t>2 </a:t>
            </a:r>
            <a:r>
              <a:rPr sz="1200" b="1" spc="-5" dirty="0">
                <a:latin typeface="Times New Roman"/>
                <a:cs typeface="Times New Roman"/>
              </a:rPr>
              <a:t>– </a:t>
            </a:r>
            <a:r>
              <a:rPr sz="1200" b="1" i="1" spc="5" dirty="0">
                <a:latin typeface="Times New Roman"/>
                <a:cs typeface="Times New Roman"/>
              </a:rPr>
              <a:t>T</a:t>
            </a:r>
            <a:r>
              <a:rPr sz="1200" b="1" spc="7" baseline="-10416" dirty="0">
                <a:latin typeface="Times New Roman"/>
                <a:cs typeface="Times New Roman"/>
              </a:rPr>
              <a:t>1</a:t>
            </a:r>
            <a:r>
              <a:rPr sz="1200" spc="5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so,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conduction </a:t>
            </a:r>
            <a:r>
              <a:rPr sz="1200" spc="-25" dirty="0">
                <a:latin typeface="Times New Roman"/>
                <a:cs typeface="Times New Roman"/>
              </a:rPr>
              <a:t>will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be;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88136" y="1479296"/>
            <a:ext cx="3365500" cy="402590"/>
          </a:xfrm>
          <a:custGeom>
            <a:avLst/>
            <a:gdLst/>
            <a:ahLst/>
            <a:cxnLst/>
            <a:rect l="l" t="t" r="r" b="b"/>
            <a:pathLst>
              <a:path w="3365500" h="402589">
                <a:moveTo>
                  <a:pt x="0" y="402335"/>
                </a:moveTo>
                <a:lnTo>
                  <a:pt x="3364991" y="402335"/>
                </a:lnTo>
                <a:lnTo>
                  <a:pt x="3364991" y="0"/>
                </a:lnTo>
                <a:lnTo>
                  <a:pt x="0" y="0"/>
                </a:lnTo>
                <a:lnTo>
                  <a:pt x="0" y="402335"/>
                </a:lnTo>
                <a:close/>
              </a:path>
            </a:pathLst>
          </a:custGeom>
          <a:solidFill>
            <a:srgbClr val="F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74520" y="1686941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5">
                <a:moveTo>
                  <a:pt x="0" y="0"/>
                </a:moveTo>
                <a:lnTo>
                  <a:pt x="425957" y="0"/>
                </a:lnTo>
              </a:path>
            </a:pathLst>
          </a:custGeom>
          <a:ln w="6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7395" y="1686941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4980" y="0"/>
                </a:lnTo>
              </a:path>
            </a:pathLst>
          </a:custGeom>
          <a:ln w="6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02764" y="1557741"/>
            <a:ext cx="216471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873125" algn="l"/>
                <a:tab pos="1437005" algn="l"/>
              </a:tabLst>
            </a:pPr>
            <a:r>
              <a:rPr sz="1200" spc="10" dirty="0">
                <a:latin typeface="Symbol"/>
                <a:cs typeface="Symbol"/>
              </a:rPr>
              <a:t>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Symbol"/>
                <a:cs typeface="Symbol"/>
              </a:rPr>
              <a:t></a:t>
            </a:r>
            <a:r>
              <a:rPr sz="1200" i="1" spc="35" dirty="0">
                <a:latin typeface="Times New Roman"/>
                <a:cs typeface="Times New Roman"/>
              </a:rPr>
              <a:t>k</a:t>
            </a:r>
            <a:r>
              <a:rPr sz="1200" i="1" spc="65" dirty="0">
                <a:latin typeface="Times New Roman"/>
                <a:cs typeface="Times New Roman"/>
              </a:rPr>
              <a:t> </a:t>
            </a:r>
            <a:r>
              <a:rPr sz="1200" i="1" spc="15" dirty="0">
                <a:latin typeface="Times New Roman"/>
                <a:cs typeface="Times New Roman"/>
              </a:rPr>
              <a:t>A</a:t>
            </a:r>
            <a:r>
              <a:rPr sz="1200" i="1" spc="75" dirty="0">
                <a:latin typeface="Times New Roman"/>
                <a:cs typeface="Times New Roman"/>
              </a:rPr>
              <a:t> </a:t>
            </a:r>
            <a:r>
              <a:rPr sz="1800" spc="30" baseline="-43981" dirty="0">
                <a:latin typeface="Symbol"/>
                <a:cs typeface="Symbol"/>
              </a:rPr>
              <a:t></a:t>
            </a:r>
            <a:r>
              <a:rPr sz="1800" i="1" spc="30" baseline="-43981" dirty="0">
                <a:latin typeface="Times New Roman"/>
                <a:cs typeface="Times New Roman"/>
              </a:rPr>
              <a:t>x	</a:t>
            </a:r>
            <a:r>
              <a:rPr sz="1200" spc="-25" dirty="0">
                <a:latin typeface="Times New Roman"/>
                <a:cs typeface="Times New Roman"/>
              </a:rPr>
              <a:t>(</a:t>
            </a:r>
            <a:r>
              <a:rPr sz="1200" i="1" spc="-25" dirty="0">
                <a:latin typeface="Times New Roman"/>
                <a:cs typeface="Times New Roman"/>
              </a:rPr>
              <a:t>W</a:t>
            </a:r>
            <a:r>
              <a:rPr sz="1200" i="1" spc="-9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)	</a:t>
            </a:r>
            <a:r>
              <a:rPr sz="1200" spc="10" dirty="0">
                <a:latin typeface="MT Extra"/>
                <a:cs typeface="MT Extra"/>
              </a:rPr>
              <a:t></a:t>
            </a:r>
            <a:r>
              <a:rPr sz="1200" spc="10" dirty="0">
                <a:latin typeface="Times New Roman"/>
                <a:cs typeface="Times New Roman"/>
              </a:rPr>
              <a:t>(1.10)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6420" y="1427639"/>
            <a:ext cx="1184275" cy="4648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  <a:tabLst>
                <a:tab pos="961390" algn="l"/>
              </a:tabLst>
            </a:pPr>
            <a:r>
              <a:rPr sz="1200" i="1" spc="-35" dirty="0">
                <a:latin typeface="Times New Roman"/>
                <a:cs typeface="Times New Roman"/>
              </a:rPr>
              <a:t>T</a:t>
            </a:r>
            <a:r>
              <a:rPr sz="1050" spc="-52" baseline="-23809" dirty="0">
                <a:latin typeface="Times New Roman"/>
                <a:cs typeface="Times New Roman"/>
              </a:rPr>
              <a:t>1 </a:t>
            </a:r>
            <a:r>
              <a:rPr sz="1050" spc="-7" baseline="-23809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Symbol"/>
                <a:cs typeface="Symbol"/>
              </a:rPr>
              <a:t>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i="1" spc="5" dirty="0">
                <a:latin typeface="Times New Roman"/>
                <a:cs typeface="Times New Roman"/>
              </a:rPr>
              <a:t>T</a:t>
            </a:r>
            <a:r>
              <a:rPr sz="1050" spc="7" baseline="-23809" dirty="0">
                <a:latin typeface="Times New Roman"/>
                <a:cs typeface="Times New Roman"/>
              </a:rPr>
              <a:t>2	</a:t>
            </a:r>
            <a:r>
              <a:rPr sz="1200" spc="20" dirty="0">
                <a:latin typeface="Symbol"/>
                <a:cs typeface="Symbol"/>
              </a:rPr>
              <a:t></a:t>
            </a:r>
            <a:r>
              <a:rPr sz="1200" i="1" spc="2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  <a:p>
            <a:pPr marL="165735">
              <a:lnSpc>
                <a:spcPct val="100000"/>
              </a:lnSpc>
              <a:spcBef>
                <a:spcPts val="290"/>
              </a:spcBef>
            </a:pPr>
            <a:r>
              <a:rPr sz="1200" spc="20" dirty="0">
                <a:latin typeface="Symbol"/>
                <a:cs typeface="Symbol"/>
              </a:rPr>
              <a:t></a:t>
            </a:r>
            <a:r>
              <a:rPr sz="1200" i="1" spc="20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81024" y="1600413"/>
            <a:ext cx="80137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800" i="1" spc="44" baseline="16203" dirty="0">
                <a:latin typeface="Times New Roman"/>
                <a:cs typeface="Times New Roman"/>
              </a:rPr>
              <a:t>Q</a:t>
            </a:r>
            <a:r>
              <a:rPr sz="700" i="1" spc="30" dirty="0">
                <a:latin typeface="Times New Roman"/>
                <a:cs typeface="Times New Roman"/>
              </a:rPr>
              <a:t>Cond </a:t>
            </a:r>
            <a:r>
              <a:rPr sz="700" dirty="0">
                <a:latin typeface="Times New Roman"/>
                <a:cs typeface="Times New Roman"/>
              </a:rPr>
              <a:t>. </a:t>
            </a:r>
            <a:r>
              <a:rPr sz="1800" spc="15" baseline="16203" dirty="0">
                <a:latin typeface="Symbol"/>
                <a:cs typeface="Symbol"/>
              </a:rPr>
              <a:t></a:t>
            </a:r>
            <a:r>
              <a:rPr sz="1800" spc="15" baseline="16203" dirty="0">
                <a:latin typeface="Times New Roman"/>
                <a:cs typeface="Times New Roman"/>
              </a:rPr>
              <a:t> </a:t>
            </a:r>
            <a:r>
              <a:rPr sz="1800" i="1" spc="15" baseline="16203" dirty="0">
                <a:latin typeface="Times New Roman"/>
                <a:cs typeface="Times New Roman"/>
              </a:rPr>
              <a:t>k</a:t>
            </a:r>
            <a:r>
              <a:rPr sz="1800" i="1" spc="-52" baseline="16203" dirty="0">
                <a:latin typeface="Times New Roman"/>
                <a:cs typeface="Times New Roman"/>
              </a:rPr>
              <a:t> </a:t>
            </a:r>
            <a:r>
              <a:rPr sz="1800" i="1" spc="22" baseline="16203" dirty="0">
                <a:latin typeface="Times New Roman"/>
                <a:cs typeface="Times New Roman"/>
              </a:rPr>
              <a:t>A</a:t>
            </a:r>
            <a:endParaRPr sz="1800" baseline="16203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46047" y="1479378"/>
            <a:ext cx="41910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700" spc="5" dirty="0">
                <a:latin typeface="Symbol"/>
                <a:cs typeface="Symbol"/>
              </a:rPr>
              <a:t></a:t>
            </a:r>
            <a:endParaRPr sz="700">
              <a:latin typeface="Symbol"/>
              <a:cs typeface="Symbo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88136" y="2594864"/>
            <a:ext cx="2463165" cy="402590"/>
          </a:xfrm>
          <a:custGeom>
            <a:avLst/>
            <a:gdLst/>
            <a:ahLst/>
            <a:cxnLst/>
            <a:rect l="l" t="t" r="r" b="b"/>
            <a:pathLst>
              <a:path w="2463165" h="402589">
                <a:moveTo>
                  <a:pt x="0" y="402335"/>
                </a:moveTo>
                <a:lnTo>
                  <a:pt x="2462784" y="402335"/>
                </a:lnTo>
                <a:lnTo>
                  <a:pt x="2462784" y="0"/>
                </a:lnTo>
                <a:lnTo>
                  <a:pt x="0" y="0"/>
                </a:lnTo>
                <a:lnTo>
                  <a:pt x="0" y="402335"/>
                </a:lnTo>
                <a:close/>
              </a:path>
            </a:pathLst>
          </a:custGeom>
          <a:solidFill>
            <a:srgbClr val="FAF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55101" y="2802508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073" y="0"/>
                </a:lnTo>
              </a:path>
            </a:pathLst>
          </a:custGeom>
          <a:ln w="65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80136" y="1853692"/>
            <a:ext cx="6327140" cy="2029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 marR="2305685" algn="just">
              <a:lnSpc>
                <a:spcPct val="97800"/>
              </a:lnSpc>
              <a:spcBef>
                <a:spcPts val="130"/>
              </a:spcBef>
            </a:pP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spc="-5" dirty="0">
                <a:latin typeface="Times New Roman"/>
                <a:cs typeface="Times New Roman"/>
              </a:rPr>
              <a:t>the constant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proportionality </a:t>
            </a:r>
            <a:r>
              <a:rPr sz="1200" b="1" i="1" spc="-5" dirty="0">
                <a:latin typeface="Times New Roman"/>
                <a:cs typeface="Times New Roman"/>
              </a:rPr>
              <a:t>k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spc="-10" dirty="0">
                <a:latin typeface="Times New Roman"/>
                <a:cs typeface="Times New Roman"/>
              </a:rPr>
              <a:t>thermal  </a:t>
            </a:r>
            <a:r>
              <a:rPr sz="1200" b="1" spc="-5" dirty="0">
                <a:latin typeface="Times New Roman"/>
                <a:cs typeface="Times New Roman"/>
              </a:rPr>
              <a:t>conductivity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material, </a:t>
            </a:r>
            <a:r>
              <a:rPr sz="1200" spc="-20" dirty="0">
                <a:latin typeface="Times New Roman"/>
                <a:cs typeface="Times New Roman"/>
              </a:rPr>
              <a:t>which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i="1" spc="-5" dirty="0">
                <a:latin typeface="Times New Roman"/>
                <a:cs typeface="Times New Roman"/>
              </a:rPr>
              <a:t>measure of the ability of  a material to conduct heat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30" dirty="0">
                <a:latin typeface="Times New Roman"/>
                <a:cs typeface="Times New Roman"/>
              </a:rPr>
              <a:t>limiting </a:t>
            </a:r>
            <a:r>
              <a:rPr sz="1200" spc="-10" dirty="0">
                <a:latin typeface="Times New Roman"/>
                <a:cs typeface="Times New Roman"/>
              </a:rPr>
              <a:t>case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Δ</a:t>
            </a:r>
            <a:r>
              <a:rPr sz="1200" i="1" spc="-10" dirty="0">
                <a:latin typeface="Times New Roman"/>
                <a:cs typeface="Times New Roman"/>
              </a:rPr>
              <a:t>x</a:t>
            </a:r>
            <a:r>
              <a:rPr sz="1200" spc="-10" dirty="0">
                <a:latin typeface="Symbol"/>
                <a:cs typeface="Symbol"/>
              </a:rPr>
              <a:t></a:t>
            </a:r>
            <a:r>
              <a:rPr sz="1200" spc="-10" dirty="0">
                <a:latin typeface="Times New Roman"/>
                <a:cs typeface="Times New Roman"/>
              </a:rPr>
              <a:t>0, </a:t>
            </a:r>
            <a:r>
              <a:rPr sz="1200" spc="-5" dirty="0">
                <a:latin typeface="Times New Roman"/>
                <a:cs typeface="Times New Roman"/>
              </a:rPr>
              <a:t>the  equation </a:t>
            </a:r>
            <a:r>
              <a:rPr sz="1200" spc="-10" dirty="0">
                <a:latin typeface="Times New Roman"/>
                <a:cs typeface="Times New Roman"/>
              </a:rPr>
              <a:t>above </a:t>
            </a:r>
            <a:r>
              <a:rPr sz="1200" spc="-5" dirty="0">
                <a:latin typeface="Times New Roman"/>
                <a:cs typeface="Times New Roman"/>
              </a:rPr>
              <a:t>reduces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differential </a:t>
            </a:r>
            <a:r>
              <a:rPr sz="1200" spc="-5" dirty="0">
                <a:latin typeface="Times New Roman"/>
                <a:cs typeface="Times New Roman"/>
              </a:rPr>
              <a:t>form as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follow;</a:t>
            </a:r>
            <a:endParaRPr sz="1200">
              <a:latin typeface="Times New Roman"/>
              <a:cs typeface="Times New Roman"/>
            </a:endParaRPr>
          </a:p>
          <a:p>
            <a:pPr marL="1385570" indent="-820419">
              <a:lnSpc>
                <a:spcPts val="1105"/>
              </a:lnSpc>
              <a:spcBef>
                <a:spcPts val="50"/>
              </a:spcBef>
              <a:buSzPct val="58333"/>
              <a:buFont typeface="Symbol"/>
              <a:buChar char=""/>
              <a:tabLst>
                <a:tab pos="1385570" algn="l"/>
                <a:tab pos="1386205" algn="l"/>
              </a:tabLst>
            </a:pPr>
            <a:r>
              <a:rPr sz="1200" i="1" spc="15" dirty="0">
                <a:latin typeface="Times New Roman"/>
                <a:cs typeface="Times New Roman"/>
              </a:rPr>
              <a:t>dT</a:t>
            </a:r>
            <a:endParaRPr sz="1200">
              <a:latin typeface="Times New Roman"/>
              <a:cs typeface="Times New Roman"/>
            </a:endParaRPr>
          </a:p>
          <a:p>
            <a:pPr marL="525780">
              <a:lnSpc>
                <a:spcPts val="1105"/>
              </a:lnSpc>
              <a:tabLst>
                <a:tab pos="1736089" algn="l"/>
                <a:tab pos="2284730" algn="l"/>
              </a:tabLst>
            </a:pPr>
            <a:r>
              <a:rPr sz="1200" i="1" spc="25" dirty="0">
                <a:latin typeface="Times New Roman"/>
                <a:cs typeface="Times New Roman"/>
              </a:rPr>
              <a:t>Q</a:t>
            </a:r>
            <a:r>
              <a:rPr sz="1050" i="1" spc="37" baseline="-27777" dirty="0">
                <a:latin typeface="Times New Roman"/>
                <a:cs typeface="Times New Roman"/>
              </a:rPr>
              <a:t>Cond </a:t>
            </a:r>
            <a:r>
              <a:rPr sz="1050" baseline="-27777" dirty="0">
                <a:latin typeface="Times New Roman"/>
                <a:cs typeface="Times New Roman"/>
              </a:rPr>
              <a:t>.  </a:t>
            </a:r>
            <a:r>
              <a:rPr sz="1200" spc="10" dirty="0">
                <a:latin typeface="Symbol"/>
                <a:cs typeface="Symbol"/>
              </a:rPr>
              <a:t>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Symbol"/>
                <a:cs typeface="Symbol"/>
              </a:rPr>
              <a:t></a:t>
            </a:r>
            <a:r>
              <a:rPr sz="1200" i="1" spc="20" dirty="0">
                <a:latin typeface="Times New Roman"/>
                <a:cs typeface="Times New Roman"/>
              </a:rPr>
              <a:t>k </a:t>
            </a:r>
            <a:r>
              <a:rPr sz="1200" i="1" spc="15" dirty="0">
                <a:latin typeface="Times New Roman"/>
                <a:cs typeface="Times New Roman"/>
              </a:rPr>
              <a:t>A</a:t>
            </a:r>
            <a:r>
              <a:rPr sz="1200" i="1" spc="65" dirty="0">
                <a:latin typeface="Times New Roman"/>
                <a:cs typeface="Times New Roman"/>
              </a:rPr>
              <a:t> </a:t>
            </a:r>
            <a:r>
              <a:rPr sz="1800" i="1" spc="15" baseline="-43981" dirty="0">
                <a:latin typeface="Times New Roman"/>
                <a:cs typeface="Times New Roman"/>
              </a:rPr>
              <a:t>dx	</a:t>
            </a:r>
            <a:r>
              <a:rPr sz="1200" spc="-35" dirty="0">
                <a:latin typeface="Times New Roman"/>
                <a:cs typeface="Times New Roman"/>
              </a:rPr>
              <a:t>(</a:t>
            </a:r>
            <a:r>
              <a:rPr sz="1200" i="1" spc="-35" dirty="0">
                <a:latin typeface="Times New Roman"/>
                <a:cs typeface="Times New Roman"/>
              </a:rPr>
              <a:t>W</a:t>
            </a:r>
            <a:r>
              <a:rPr sz="1200" i="1" spc="-1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)	</a:t>
            </a:r>
            <a:r>
              <a:rPr sz="1200" spc="-15" dirty="0">
                <a:latin typeface="MT Extra"/>
                <a:cs typeface="MT Extra"/>
              </a:rPr>
              <a:t></a:t>
            </a:r>
            <a:r>
              <a:rPr sz="1200" spc="-15" dirty="0">
                <a:latin typeface="Times New Roman"/>
                <a:cs typeface="Times New Roman"/>
              </a:rPr>
              <a:t>(1.11)</a:t>
            </a:r>
            <a:endParaRPr sz="1200">
              <a:latin typeface="Times New Roman"/>
              <a:cs typeface="Times New Roman"/>
            </a:endParaRPr>
          </a:p>
          <a:p>
            <a:pPr marL="50800" marR="2308860" algn="just">
              <a:lnSpc>
                <a:spcPct val="97500"/>
              </a:lnSpc>
              <a:spcBef>
                <a:spcPts val="900"/>
              </a:spcBef>
            </a:pPr>
            <a:r>
              <a:rPr sz="1200" spc="-20" dirty="0">
                <a:latin typeface="Times New Roman"/>
                <a:cs typeface="Times New Roman"/>
              </a:rPr>
              <a:t>which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called </a:t>
            </a:r>
            <a:r>
              <a:rPr sz="1200" b="1" spc="-10" dirty="0">
                <a:latin typeface="Times New Roman"/>
                <a:cs typeface="Times New Roman"/>
              </a:rPr>
              <a:t>Fourier’s law </a:t>
            </a:r>
            <a:r>
              <a:rPr sz="1200" b="1" spc="-5" dirty="0">
                <a:latin typeface="Times New Roman"/>
                <a:cs typeface="Times New Roman"/>
              </a:rPr>
              <a:t>of heat conduction</a:t>
            </a:r>
            <a:r>
              <a:rPr sz="1200" spc="-5" dirty="0">
                <a:latin typeface="Times New Roman"/>
                <a:cs typeface="Times New Roman"/>
              </a:rPr>
              <a:t>. Here </a:t>
            </a:r>
            <a:r>
              <a:rPr sz="1200" b="1" i="1" dirty="0">
                <a:latin typeface="Times New Roman"/>
                <a:cs typeface="Times New Roman"/>
              </a:rPr>
              <a:t>dT/dx 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spc="-10" dirty="0">
                <a:latin typeface="Times New Roman"/>
                <a:cs typeface="Times New Roman"/>
              </a:rPr>
              <a:t>temperature </a:t>
            </a:r>
            <a:r>
              <a:rPr sz="1200" b="1" spc="-5" dirty="0">
                <a:latin typeface="Times New Roman"/>
                <a:cs typeface="Times New Roman"/>
              </a:rPr>
              <a:t>gradient, </a:t>
            </a:r>
            <a:r>
              <a:rPr sz="1200" spc="-20" dirty="0">
                <a:latin typeface="Times New Roman"/>
                <a:cs typeface="Times New Roman"/>
              </a:rPr>
              <a:t>which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(the </a:t>
            </a:r>
            <a:r>
              <a:rPr sz="1200" spc="5" dirty="0">
                <a:latin typeface="Times New Roman"/>
                <a:cs typeface="Times New Roman"/>
              </a:rPr>
              <a:t>rate of </a:t>
            </a:r>
            <a:r>
              <a:rPr sz="1200" spc="-15" dirty="0">
                <a:latin typeface="Times New Roman"/>
                <a:cs typeface="Times New Roman"/>
              </a:rPr>
              <a:t>change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T 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spc="-5" dirty="0">
                <a:latin typeface="Times New Roman"/>
                <a:cs typeface="Times New Roman"/>
              </a:rPr>
              <a:t>) at location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x</a:t>
            </a:r>
            <a:r>
              <a:rPr sz="1200" i="1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183379" marR="17780" indent="-128270" algn="just">
              <a:lnSpc>
                <a:spcPts val="1180"/>
              </a:lnSpc>
              <a:spcBef>
                <a:spcPts val="420"/>
              </a:spcBef>
            </a:pPr>
            <a:r>
              <a:rPr sz="1000" b="1" i="1" spc="-5" dirty="0">
                <a:latin typeface="Times New Roman"/>
                <a:cs typeface="Times New Roman"/>
              </a:rPr>
              <a:t>Fig. </a:t>
            </a:r>
            <a:r>
              <a:rPr sz="1000" b="1" i="1" dirty="0">
                <a:latin typeface="Times New Roman"/>
                <a:cs typeface="Times New Roman"/>
              </a:rPr>
              <a:t>(1.9) Heat conduction through a</a:t>
            </a:r>
            <a:r>
              <a:rPr sz="1000" b="1" i="1" spc="-10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large  </a:t>
            </a:r>
            <a:r>
              <a:rPr sz="1000" b="1" i="1" dirty="0">
                <a:latin typeface="Times New Roman"/>
                <a:cs typeface="Times New Roman"/>
              </a:rPr>
              <a:t>plane </a:t>
            </a:r>
            <a:r>
              <a:rPr sz="1000" b="1" i="1" spc="-5" dirty="0">
                <a:latin typeface="Times New Roman"/>
                <a:cs typeface="Times New Roman"/>
              </a:rPr>
              <a:t>wall </a:t>
            </a:r>
            <a:r>
              <a:rPr sz="1000" b="1" i="1" dirty="0">
                <a:latin typeface="Times New Roman"/>
                <a:cs typeface="Times New Roman"/>
              </a:rPr>
              <a:t>of </a:t>
            </a:r>
            <a:r>
              <a:rPr sz="1000" b="1" i="1" spc="-5" dirty="0">
                <a:latin typeface="Times New Roman"/>
                <a:cs typeface="Times New Roman"/>
              </a:rPr>
              <a:t>thickness Δx </a:t>
            </a:r>
            <a:r>
              <a:rPr sz="1000" b="1" i="1" dirty="0">
                <a:latin typeface="Times New Roman"/>
                <a:cs typeface="Times New Roman"/>
              </a:rPr>
              <a:t>and area</a:t>
            </a:r>
            <a:r>
              <a:rPr sz="1000" b="1" i="1" spc="-50" dirty="0">
                <a:latin typeface="Times New Roman"/>
                <a:cs typeface="Times New Roman"/>
              </a:rPr>
              <a:t> </a:t>
            </a:r>
            <a:r>
              <a:rPr sz="1000" b="1" i="1" spc="5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40171" y="5889244"/>
            <a:ext cx="1312545" cy="3257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20040" marR="5080" indent="-307975">
              <a:lnSpc>
                <a:spcPts val="1150"/>
              </a:lnSpc>
              <a:spcBef>
                <a:spcPts val="185"/>
              </a:spcBef>
            </a:pPr>
            <a:r>
              <a:rPr sz="1000" b="1" i="1" dirty="0">
                <a:latin typeface="Times New Roman"/>
                <a:cs typeface="Times New Roman"/>
              </a:rPr>
              <a:t>Fig.(1.10) </a:t>
            </a:r>
            <a:r>
              <a:rPr sz="1000" b="1" i="1" spc="-5" dirty="0">
                <a:latin typeface="Times New Roman"/>
                <a:cs typeface="Times New Roman"/>
              </a:rPr>
              <a:t>Schematic</a:t>
            </a:r>
            <a:r>
              <a:rPr sz="1000" b="1" i="1" spc="-65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for  Example-1.3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3608" y="4012184"/>
            <a:ext cx="4529328" cy="5897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887" y="9947909"/>
            <a:ext cx="4620895" cy="0"/>
          </a:xfrm>
          <a:custGeom>
            <a:avLst/>
            <a:gdLst/>
            <a:ahLst/>
            <a:cxnLst/>
            <a:rect l="l" t="t" r="r" b="b"/>
            <a:pathLst>
              <a:path w="4620895">
                <a:moveTo>
                  <a:pt x="0" y="0"/>
                </a:moveTo>
                <a:lnTo>
                  <a:pt x="4620768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5508" y="3981450"/>
            <a:ext cx="0" cy="5958840"/>
          </a:xfrm>
          <a:custGeom>
            <a:avLst/>
            <a:gdLst/>
            <a:ahLst/>
            <a:cxnLst/>
            <a:rect l="l" t="t" r="r" b="b"/>
            <a:pathLst>
              <a:path h="5958840">
                <a:moveTo>
                  <a:pt x="0" y="0"/>
                </a:moveTo>
                <a:lnTo>
                  <a:pt x="0" y="595884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7887" y="3973829"/>
            <a:ext cx="4620895" cy="0"/>
          </a:xfrm>
          <a:custGeom>
            <a:avLst/>
            <a:gdLst/>
            <a:ahLst/>
            <a:cxnLst/>
            <a:rect l="l" t="t" r="r" b="b"/>
            <a:pathLst>
              <a:path w="4620895">
                <a:moveTo>
                  <a:pt x="0" y="0"/>
                </a:moveTo>
                <a:lnTo>
                  <a:pt x="4620768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41035" y="3981703"/>
            <a:ext cx="0" cy="5958840"/>
          </a:xfrm>
          <a:custGeom>
            <a:avLst/>
            <a:gdLst/>
            <a:ahLst/>
            <a:cxnLst/>
            <a:rect l="l" t="t" r="r" b="b"/>
            <a:pathLst>
              <a:path h="5958840">
                <a:moveTo>
                  <a:pt x="0" y="0"/>
                </a:moveTo>
                <a:lnTo>
                  <a:pt x="0" y="595884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8368" y="9917430"/>
            <a:ext cx="4559935" cy="0"/>
          </a:xfrm>
          <a:custGeom>
            <a:avLst/>
            <a:gdLst/>
            <a:ahLst/>
            <a:cxnLst/>
            <a:rect l="l" t="t" r="r" b="b"/>
            <a:pathLst>
              <a:path w="4559935">
                <a:moveTo>
                  <a:pt x="0" y="0"/>
                </a:moveTo>
                <a:lnTo>
                  <a:pt x="4559808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5987" y="4011929"/>
            <a:ext cx="0" cy="5897880"/>
          </a:xfrm>
          <a:custGeom>
            <a:avLst/>
            <a:gdLst/>
            <a:ahLst/>
            <a:cxnLst/>
            <a:rect l="l" t="t" r="r" b="b"/>
            <a:pathLst>
              <a:path h="5897880">
                <a:moveTo>
                  <a:pt x="0" y="0"/>
                </a:moveTo>
                <a:lnTo>
                  <a:pt x="0" y="589788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8368" y="4004309"/>
            <a:ext cx="4559935" cy="0"/>
          </a:xfrm>
          <a:custGeom>
            <a:avLst/>
            <a:gdLst/>
            <a:ahLst/>
            <a:cxnLst/>
            <a:rect l="l" t="t" r="r" b="b"/>
            <a:pathLst>
              <a:path w="4559935">
                <a:moveTo>
                  <a:pt x="0" y="0"/>
                </a:moveTo>
                <a:lnTo>
                  <a:pt x="4559808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10555" y="4012184"/>
            <a:ext cx="0" cy="5897880"/>
          </a:xfrm>
          <a:custGeom>
            <a:avLst/>
            <a:gdLst/>
            <a:ahLst/>
            <a:cxnLst/>
            <a:rect l="l" t="t" r="r" b="b"/>
            <a:pathLst>
              <a:path h="5897880">
                <a:moveTo>
                  <a:pt x="0" y="0"/>
                </a:moveTo>
                <a:lnTo>
                  <a:pt x="0" y="589788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706879" y="4704079"/>
            <a:ext cx="673735" cy="19558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100" b="1" dirty="0">
                <a:latin typeface="Arial Narrow"/>
                <a:cs typeface="Arial Narrow"/>
              </a:rPr>
              <a:t>,</a:t>
            </a:r>
            <a:r>
              <a:rPr sz="1100" b="1" spc="-55" dirty="0">
                <a:latin typeface="Arial Narrow"/>
                <a:cs typeface="Arial Narrow"/>
              </a:rPr>
              <a:t> </a:t>
            </a:r>
            <a:r>
              <a:rPr sz="1100" b="1" dirty="0">
                <a:latin typeface="Arial Narrow"/>
                <a:cs typeface="Arial Narrow"/>
              </a:rPr>
              <a:t>Fig.(1.10).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7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310639" y="4094479"/>
            <a:ext cx="347980" cy="195580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50" b="1" i="1" spc="-10" dirty="0">
                <a:solidFill>
                  <a:srgbClr val="F85487"/>
                </a:solidFill>
                <a:latin typeface="Arial"/>
                <a:cs typeface="Arial"/>
              </a:rPr>
              <a:t>1</a:t>
            </a:r>
            <a:r>
              <a:rPr sz="1200" b="1" i="1" spc="-10" dirty="0">
                <a:solidFill>
                  <a:srgbClr val="F85487"/>
                </a:solidFill>
                <a:latin typeface="Arial"/>
                <a:cs typeface="Arial"/>
              </a:rPr>
              <a:t>.3-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236" y="463804"/>
            <a:ext cx="9664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4974" y="463804"/>
            <a:ext cx="17735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7032" y="817880"/>
            <a:ext cx="2161031" cy="3316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92167" y="808736"/>
            <a:ext cx="2225040" cy="3335020"/>
          </a:xfrm>
          <a:custGeom>
            <a:avLst/>
            <a:gdLst/>
            <a:ahLst/>
            <a:cxnLst/>
            <a:rect l="l" t="t" r="r" b="b"/>
            <a:pathLst>
              <a:path w="2225040" h="3335020">
                <a:moveTo>
                  <a:pt x="0" y="0"/>
                </a:moveTo>
                <a:lnTo>
                  <a:pt x="2225040" y="0"/>
                </a:lnTo>
                <a:lnTo>
                  <a:pt x="2225040" y="3334512"/>
                </a:lnTo>
                <a:lnTo>
                  <a:pt x="0" y="3334512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25111" y="4835144"/>
            <a:ext cx="2590799" cy="2950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15967" y="4826000"/>
            <a:ext cx="2609215" cy="2978150"/>
          </a:xfrm>
          <a:custGeom>
            <a:avLst/>
            <a:gdLst/>
            <a:ahLst/>
            <a:cxnLst/>
            <a:rect l="l" t="t" r="r" b="b"/>
            <a:pathLst>
              <a:path w="2609215" h="2978150">
                <a:moveTo>
                  <a:pt x="0" y="0"/>
                </a:moveTo>
                <a:lnTo>
                  <a:pt x="2609088" y="0"/>
                </a:lnTo>
                <a:lnTo>
                  <a:pt x="2609088" y="2977896"/>
                </a:lnTo>
                <a:lnTo>
                  <a:pt x="0" y="2977896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0936" y="796544"/>
            <a:ext cx="3491229" cy="3697604"/>
          </a:xfrm>
          <a:prstGeom prst="rect">
            <a:avLst/>
          </a:prstGeom>
          <a:solidFill>
            <a:srgbClr val="FCFAFF"/>
          </a:solidFill>
        </p:spPr>
        <p:txBody>
          <a:bodyPr vert="horz" wrap="square" lIns="0" tIns="0" rIns="0" bIns="0" rtlCol="0">
            <a:spAutoFit/>
          </a:bodyPr>
          <a:lstStyle/>
          <a:p>
            <a:pPr marR="12065" algn="just">
              <a:lnSpc>
                <a:spcPts val="1415"/>
              </a:lnSpc>
            </a:pPr>
            <a:r>
              <a:rPr sz="1300" b="1" i="1" dirty="0">
                <a:latin typeface="Times New Roman"/>
                <a:cs typeface="Times New Roman"/>
              </a:rPr>
              <a:t>1.2.1.a- </a:t>
            </a:r>
            <a:r>
              <a:rPr sz="1300" b="1" i="1" spc="-5" dirty="0">
                <a:latin typeface="Times New Roman"/>
                <a:cs typeface="Times New Roman"/>
              </a:rPr>
              <a:t>Thermal</a:t>
            </a:r>
            <a:r>
              <a:rPr sz="1300" b="1" i="1" spc="15" dirty="0">
                <a:latin typeface="Times New Roman"/>
                <a:cs typeface="Times New Roman"/>
              </a:rPr>
              <a:t> </a:t>
            </a:r>
            <a:r>
              <a:rPr sz="1300" b="1" i="1" spc="-5" dirty="0">
                <a:latin typeface="Times New Roman"/>
                <a:cs typeface="Times New Roman"/>
              </a:rPr>
              <a:t>Conductivity</a:t>
            </a:r>
            <a:endParaRPr sz="1300">
              <a:latin typeface="Times New Roman"/>
              <a:cs typeface="Times New Roman"/>
            </a:endParaRPr>
          </a:p>
          <a:p>
            <a:pPr indent="118745" algn="just">
              <a:lnSpc>
                <a:spcPct val="95700"/>
              </a:lnSpc>
              <a:spcBef>
                <a:spcPts val="15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10" dirty="0">
                <a:latin typeface="Times New Roman"/>
                <a:cs typeface="Times New Roman"/>
              </a:rPr>
              <a:t>thermal </a:t>
            </a:r>
            <a:r>
              <a:rPr sz="1200" b="1" spc="-5" dirty="0">
                <a:latin typeface="Times New Roman"/>
                <a:cs typeface="Times New Roman"/>
              </a:rPr>
              <a:t>conductivity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material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 </a:t>
            </a:r>
            <a:r>
              <a:rPr sz="1200" spc="-20" dirty="0">
                <a:latin typeface="Times New Roman"/>
                <a:cs typeface="Times New Roman"/>
              </a:rPr>
              <a:t>defined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i="1" spc="-5" dirty="0">
                <a:latin typeface="Times New Roman"/>
                <a:cs typeface="Times New Roman"/>
              </a:rPr>
              <a:t>the rate of heat transfer through a unit  thickness of the material per unit area per unit  temperature </a:t>
            </a:r>
            <a:r>
              <a:rPr sz="1200" i="1" dirty="0">
                <a:latin typeface="Times New Roman"/>
                <a:cs typeface="Times New Roman"/>
              </a:rPr>
              <a:t>difference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thermal conductivity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material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measure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ability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material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conduct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heat.</a:t>
            </a:r>
            <a:endParaRPr sz="1200">
              <a:latin typeface="Times New Roman"/>
              <a:cs typeface="Times New Roman"/>
            </a:endParaRPr>
          </a:p>
          <a:p>
            <a:pPr marR="12065"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>
              <a:lnSpc>
                <a:spcPct val="95800"/>
              </a:lnSpc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Note:-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measure thermal conductivity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 certain  </a:t>
            </a:r>
            <a:r>
              <a:rPr sz="1200" spc="-15" dirty="0">
                <a:latin typeface="Times New Roman"/>
                <a:cs typeface="Times New Roman"/>
              </a:rPr>
              <a:t>material, </a:t>
            </a:r>
            <a:r>
              <a:rPr sz="1200" spc="-5" dirty="0">
                <a:latin typeface="Times New Roman"/>
                <a:cs typeface="Times New Roman"/>
              </a:rPr>
              <a:t>we can </a:t>
            </a:r>
            <a:r>
              <a:rPr sz="1200" spc="-20" dirty="0">
                <a:latin typeface="Times New Roman"/>
                <a:cs typeface="Times New Roman"/>
              </a:rPr>
              <a:t>follow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5" dirty="0">
                <a:latin typeface="Times New Roman"/>
                <a:cs typeface="Times New Roman"/>
              </a:rPr>
              <a:t>simple </a:t>
            </a:r>
            <a:r>
              <a:rPr sz="1200" spc="-15" dirty="0">
                <a:latin typeface="Times New Roman"/>
                <a:cs typeface="Times New Roman"/>
              </a:rPr>
              <a:t>experimental </a:t>
            </a:r>
            <a:r>
              <a:rPr sz="1200" dirty="0">
                <a:latin typeface="Times New Roman"/>
                <a:cs typeface="Times New Roman"/>
              </a:rPr>
              <a:t>setup  </a:t>
            </a:r>
            <a:r>
              <a:rPr sz="1200" spc="-20" dirty="0">
                <a:latin typeface="Times New Roman"/>
                <a:cs typeface="Times New Roman"/>
              </a:rPr>
              <a:t>which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shown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Fig.(1.11), where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25" dirty="0">
                <a:latin typeface="Times New Roman"/>
                <a:cs typeface="Times New Roman"/>
              </a:rPr>
              <a:t>layer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material 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known </a:t>
            </a:r>
            <a:r>
              <a:rPr sz="1200" spc="-15" dirty="0">
                <a:latin typeface="Times New Roman"/>
                <a:cs typeface="Times New Roman"/>
              </a:rPr>
              <a:t>thickness </a:t>
            </a:r>
            <a:r>
              <a:rPr sz="1200" b="1" i="1" spc="-5" dirty="0">
                <a:latin typeface="Times New Roman"/>
                <a:cs typeface="Times New Roman"/>
              </a:rPr>
              <a:t>L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area </a:t>
            </a:r>
            <a:r>
              <a:rPr sz="1200" b="1" i="1" spc="-5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heated from one  </a:t>
            </a:r>
            <a:r>
              <a:rPr sz="1200" spc="-15" dirty="0">
                <a:latin typeface="Times New Roman"/>
                <a:cs typeface="Times New Roman"/>
              </a:rPr>
              <a:t>side by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spc="-10" dirty="0">
                <a:latin typeface="Times New Roman"/>
                <a:cs typeface="Times New Roman"/>
              </a:rPr>
              <a:t>electric resistance </a:t>
            </a:r>
            <a:r>
              <a:rPr sz="1200" spc="-5" dirty="0">
                <a:latin typeface="Times New Roman"/>
                <a:cs typeface="Times New Roman"/>
              </a:rPr>
              <a:t>heater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known </a:t>
            </a:r>
            <a:r>
              <a:rPr sz="1200" spc="5" dirty="0">
                <a:latin typeface="Times New Roman"/>
                <a:cs typeface="Times New Roman"/>
              </a:rPr>
              <a:t>output </a:t>
            </a:r>
            <a:r>
              <a:rPr sz="1200" b="1" i="1" spc="-10" dirty="0">
                <a:latin typeface="Times New Roman"/>
                <a:cs typeface="Times New Roman"/>
              </a:rPr>
              <a:t>Q˙</a:t>
            </a:r>
            <a:r>
              <a:rPr sz="1200" spc="-10" dirty="0">
                <a:latin typeface="Times New Roman"/>
                <a:cs typeface="Times New Roman"/>
              </a:rPr>
              <a:t>. 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outer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heater are </a:t>
            </a:r>
            <a:r>
              <a:rPr sz="1200" spc="-15" dirty="0">
                <a:latin typeface="Times New Roman"/>
                <a:cs typeface="Times New Roman"/>
              </a:rPr>
              <a:t>well insulated, </a:t>
            </a:r>
            <a:r>
              <a:rPr sz="1200" spc="-20" dirty="0">
                <a:latin typeface="Times New Roman"/>
                <a:cs typeface="Times New Roman"/>
              </a:rPr>
              <a:t>all 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generated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resistance </a:t>
            </a:r>
            <a:r>
              <a:rPr sz="1200" spc="-5" dirty="0">
                <a:latin typeface="Times New Roman"/>
                <a:cs typeface="Times New Roman"/>
              </a:rPr>
              <a:t>heater </a:t>
            </a:r>
            <a:r>
              <a:rPr sz="1200" spc="-25" dirty="0">
                <a:latin typeface="Times New Roman"/>
                <a:cs typeface="Times New Roman"/>
              </a:rPr>
              <a:t>will </a:t>
            </a:r>
            <a:r>
              <a:rPr sz="1200" spc="-15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transferred </a:t>
            </a:r>
            <a:r>
              <a:rPr sz="1200" dirty="0">
                <a:latin typeface="Times New Roman"/>
                <a:cs typeface="Times New Roman"/>
              </a:rPr>
              <a:t>through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material </a:t>
            </a:r>
            <a:r>
              <a:rPr sz="1200" spc="-5" dirty="0">
                <a:latin typeface="Times New Roman"/>
                <a:cs typeface="Times New Roman"/>
              </a:rPr>
              <a:t>whose </a:t>
            </a:r>
            <a:r>
              <a:rPr sz="1200" spc="-10" dirty="0">
                <a:latin typeface="Times New Roman"/>
                <a:cs typeface="Times New Roman"/>
              </a:rPr>
              <a:t>conductivity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10" dirty="0">
                <a:latin typeface="Times New Roman"/>
                <a:cs typeface="Times New Roman"/>
              </a:rPr>
              <a:t>determined. Then </a:t>
            </a:r>
            <a:r>
              <a:rPr sz="1200" spc="-15" dirty="0">
                <a:latin typeface="Times New Roman"/>
                <a:cs typeface="Times New Roman"/>
              </a:rPr>
              <a:t>measuring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two  </a:t>
            </a:r>
            <a:r>
              <a:rPr sz="1200" spc="-10" dirty="0">
                <a:latin typeface="Times New Roman"/>
                <a:cs typeface="Times New Roman"/>
              </a:rPr>
              <a:t>surface  </a:t>
            </a:r>
            <a:r>
              <a:rPr sz="1200" spc="-5" dirty="0">
                <a:latin typeface="Times New Roman"/>
                <a:cs typeface="Times New Roman"/>
              </a:rPr>
              <a:t>temperatures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material when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-10" dirty="0">
                <a:latin typeface="Times New Roman"/>
                <a:cs typeface="Times New Roman"/>
              </a:rPr>
              <a:t>heat transfer </a:t>
            </a:r>
            <a:r>
              <a:rPr sz="1200" spc="-25" dirty="0">
                <a:latin typeface="Times New Roman"/>
                <a:cs typeface="Times New Roman"/>
              </a:rPr>
              <a:t>is  </a:t>
            </a:r>
            <a:r>
              <a:rPr sz="1200" spc="-10" dirty="0">
                <a:latin typeface="Times New Roman"/>
                <a:cs typeface="Times New Roman"/>
              </a:rPr>
              <a:t>reached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substituting </a:t>
            </a:r>
            <a:r>
              <a:rPr sz="1200" spc="-5" dirty="0">
                <a:latin typeface="Times New Roman"/>
                <a:cs typeface="Times New Roman"/>
              </a:rPr>
              <a:t>them </a:t>
            </a:r>
            <a:r>
              <a:rPr sz="1200" spc="-15" dirty="0">
                <a:latin typeface="Times New Roman"/>
                <a:cs typeface="Times New Roman"/>
              </a:rPr>
              <a:t>into </a:t>
            </a:r>
            <a:r>
              <a:rPr sz="1200" dirty="0">
                <a:latin typeface="Times New Roman"/>
                <a:cs typeface="Times New Roman"/>
              </a:rPr>
              <a:t>Eq.(1.10) together 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known </a:t>
            </a:r>
            <a:r>
              <a:rPr sz="1200" spc="-10" dirty="0">
                <a:latin typeface="Times New Roman"/>
                <a:cs typeface="Times New Roman"/>
              </a:rPr>
              <a:t>quantities </a:t>
            </a:r>
            <a:r>
              <a:rPr sz="1200" spc="-20" dirty="0">
                <a:latin typeface="Times New Roman"/>
                <a:cs typeface="Times New Roman"/>
              </a:rPr>
              <a:t>give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value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thermal  </a:t>
            </a:r>
            <a:r>
              <a:rPr sz="1200" spc="-15" dirty="0">
                <a:latin typeface="Times New Roman"/>
                <a:cs typeface="Times New Roman"/>
              </a:rPr>
              <a:t>conductivity.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08779" y="4182364"/>
            <a:ext cx="2553970" cy="3289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67640">
              <a:lnSpc>
                <a:spcPts val="1180"/>
              </a:lnSpc>
              <a:spcBef>
                <a:spcPts val="160"/>
              </a:spcBef>
            </a:pPr>
            <a:r>
              <a:rPr sz="1000" b="1" i="1" spc="-5" dirty="0">
                <a:latin typeface="Times New Roman"/>
                <a:cs typeface="Times New Roman"/>
              </a:rPr>
              <a:t>Fig. </a:t>
            </a:r>
            <a:r>
              <a:rPr sz="1000" b="1" i="1" dirty="0">
                <a:latin typeface="Times New Roman"/>
                <a:cs typeface="Times New Roman"/>
              </a:rPr>
              <a:t>(1.11) </a:t>
            </a:r>
            <a:r>
              <a:rPr sz="1000" b="1" i="1" spc="5" dirty="0">
                <a:latin typeface="Times New Roman"/>
                <a:cs typeface="Times New Roman"/>
              </a:rPr>
              <a:t>A </a:t>
            </a:r>
            <a:r>
              <a:rPr sz="1000" b="1" i="1" spc="-5" dirty="0">
                <a:latin typeface="Times New Roman"/>
                <a:cs typeface="Times New Roman"/>
              </a:rPr>
              <a:t>simple experimental setup </a:t>
            </a:r>
            <a:r>
              <a:rPr sz="1000" b="1" i="1" spc="5" dirty="0">
                <a:latin typeface="Times New Roman"/>
                <a:cs typeface="Times New Roman"/>
              </a:rPr>
              <a:t>to  </a:t>
            </a:r>
            <a:r>
              <a:rPr sz="1000" b="1" i="1" spc="-5" dirty="0">
                <a:latin typeface="Times New Roman"/>
                <a:cs typeface="Times New Roman"/>
              </a:rPr>
              <a:t>determine </a:t>
            </a:r>
            <a:r>
              <a:rPr sz="1000" b="1" i="1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thermal conductivity </a:t>
            </a:r>
            <a:r>
              <a:rPr sz="1000" b="1" i="1" dirty="0">
                <a:latin typeface="Times New Roman"/>
                <a:cs typeface="Times New Roman"/>
              </a:rPr>
              <a:t>of a</a:t>
            </a:r>
            <a:r>
              <a:rPr sz="1000" b="1" i="1" spc="-25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material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98923" y="7897876"/>
            <a:ext cx="200977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i="1" dirty="0">
                <a:latin typeface="Times New Roman"/>
                <a:cs typeface="Times New Roman"/>
              </a:rPr>
              <a:t>Fig.(1.12) </a:t>
            </a:r>
            <a:r>
              <a:rPr sz="1000" b="1" i="1" spc="-5" dirty="0">
                <a:latin typeface="Times New Roman"/>
                <a:cs typeface="Times New Roman"/>
              </a:rPr>
              <a:t>Schematic </a:t>
            </a:r>
            <a:r>
              <a:rPr sz="1000" b="1" i="1" dirty="0">
                <a:latin typeface="Times New Roman"/>
                <a:cs typeface="Times New Roman"/>
              </a:rPr>
              <a:t>for</a:t>
            </a:r>
            <a:r>
              <a:rPr sz="1000" b="1" i="1" spc="-3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Example-1.4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0080" y="9960609"/>
            <a:ext cx="3587750" cy="0"/>
          </a:xfrm>
          <a:custGeom>
            <a:avLst/>
            <a:gdLst/>
            <a:ahLst/>
            <a:cxnLst/>
            <a:rect l="l" t="t" r="r" b="b"/>
            <a:pathLst>
              <a:path w="3587750">
                <a:moveTo>
                  <a:pt x="0" y="0"/>
                </a:moveTo>
                <a:lnTo>
                  <a:pt x="3587496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7700" y="4679950"/>
            <a:ext cx="0" cy="5273040"/>
          </a:xfrm>
          <a:custGeom>
            <a:avLst/>
            <a:gdLst/>
            <a:ahLst/>
            <a:cxnLst/>
            <a:rect l="l" t="t" r="r" b="b"/>
            <a:pathLst>
              <a:path h="5273040">
                <a:moveTo>
                  <a:pt x="0" y="0"/>
                </a:moveTo>
                <a:lnTo>
                  <a:pt x="0" y="527304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080" y="4673600"/>
            <a:ext cx="3587750" cy="0"/>
          </a:xfrm>
          <a:custGeom>
            <a:avLst/>
            <a:gdLst/>
            <a:ahLst/>
            <a:cxnLst/>
            <a:rect l="l" t="t" r="r" b="b"/>
            <a:pathLst>
              <a:path w="3587750">
                <a:moveTo>
                  <a:pt x="0" y="0"/>
                </a:moveTo>
                <a:lnTo>
                  <a:pt x="3587496" y="0"/>
                </a:lnTo>
              </a:path>
            </a:pathLst>
          </a:custGeom>
          <a:ln w="1270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19955" y="4679696"/>
            <a:ext cx="0" cy="5273040"/>
          </a:xfrm>
          <a:custGeom>
            <a:avLst/>
            <a:gdLst/>
            <a:ahLst/>
            <a:cxnLst/>
            <a:rect l="l" t="t" r="r" b="b"/>
            <a:pathLst>
              <a:path h="5273040">
                <a:moveTo>
                  <a:pt x="0" y="0"/>
                </a:moveTo>
                <a:lnTo>
                  <a:pt x="0" y="527304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0559" y="9925050"/>
            <a:ext cx="3529965" cy="12700"/>
          </a:xfrm>
          <a:custGeom>
            <a:avLst/>
            <a:gdLst/>
            <a:ahLst/>
            <a:cxnLst/>
            <a:rect l="l" t="t" r="r" b="b"/>
            <a:pathLst>
              <a:path w="3529965" h="12700">
                <a:moveTo>
                  <a:pt x="0" y="12700"/>
                </a:moveTo>
                <a:lnTo>
                  <a:pt x="3529584" y="12700"/>
                </a:lnTo>
                <a:lnTo>
                  <a:pt x="35295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8180" y="4710429"/>
            <a:ext cx="0" cy="5214620"/>
          </a:xfrm>
          <a:custGeom>
            <a:avLst/>
            <a:gdLst/>
            <a:ahLst/>
            <a:cxnLst/>
            <a:rect l="l" t="t" r="r" b="b"/>
            <a:pathLst>
              <a:path h="5214620">
                <a:moveTo>
                  <a:pt x="0" y="0"/>
                </a:moveTo>
                <a:lnTo>
                  <a:pt x="0" y="521462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0559" y="4695190"/>
            <a:ext cx="3529965" cy="15240"/>
          </a:xfrm>
          <a:custGeom>
            <a:avLst/>
            <a:gdLst/>
            <a:ahLst/>
            <a:cxnLst/>
            <a:rect l="l" t="t" r="r" b="b"/>
            <a:pathLst>
              <a:path w="3529965" h="15239">
                <a:moveTo>
                  <a:pt x="0" y="15240"/>
                </a:moveTo>
                <a:lnTo>
                  <a:pt x="3529584" y="15240"/>
                </a:lnTo>
                <a:lnTo>
                  <a:pt x="352958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92523" y="4710176"/>
            <a:ext cx="0" cy="5215255"/>
          </a:xfrm>
          <a:custGeom>
            <a:avLst/>
            <a:gdLst/>
            <a:ahLst/>
            <a:cxnLst/>
            <a:rect l="l" t="t" r="r" b="b"/>
            <a:pathLst>
              <a:path h="5215255">
                <a:moveTo>
                  <a:pt x="0" y="0"/>
                </a:moveTo>
                <a:lnTo>
                  <a:pt x="0" y="5215128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70559" y="4696459"/>
            <a:ext cx="3528060" cy="5242560"/>
          </a:xfrm>
          <a:prstGeom prst="rect">
            <a:avLst/>
          </a:prstGeom>
          <a:solidFill>
            <a:srgbClr val="DCDCDC"/>
          </a:solidFill>
        </p:spPr>
        <p:txBody>
          <a:bodyPr vert="horz" wrap="square" lIns="0" tIns="1270" rIns="0" bIns="0" rtlCol="0">
            <a:spAutoFit/>
          </a:bodyPr>
          <a:lstStyle/>
          <a:p>
            <a:pPr marL="14604">
              <a:lnSpc>
                <a:spcPts val="1405"/>
              </a:lnSpc>
              <a:spcBef>
                <a:spcPts val="10"/>
              </a:spcBef>
            </a:pPr>
            <a:r>
              <a:rPr sz="1200" b="1" i="1" spc="-5" dirty="0">
                <a:solidFill>
                  <a:srgbClr val="F85487"/>
                </a:solidFill>
                <a:latin typeface="Arial Narrow"/>
                <a:cs typeface="Arial Narrow"/>
              </a:rPr>
              <a:t>EXAMPLE</a:t>
            </a:r>
            <a:r>
              <a:rPr sz="1200" b="1" i="1" spc="260" dirty="0">
                <a:solidFill>
                  <a:srgbClr val="F85487"/>
                </a:solidFill>
                <a:latin typeface="Arial Narrow"/>
                <a:cs typeface="Arial Narrow"/>
              </a:rPr>
              <a:t> </a:t>
            </a:r>
            <a:r>
              <a:rPr sz="1200" b="1" i="1" spc="-5" dirty="0">
                <a:solidFill>
                  <a:srgbClr val="F85487"/>
                </a:solidFill>
                <a:latin typeface="Arial Narrow"/>
                <a:cs typeface="Arial Narrow"/>
              </a:rPr>
              <a:t>1.4-</a:t>
            </a:r>
            <a:endParaRPr sz="1200">
              <a:latin typeface="Arial Narrow"/>
              <a:cs typeface="Arial Narrow"/>
            </a:endParaRPr>
          </a:p>
          <a:p>
            <a:pPr marL="14604" marR="4445" algn="just">
              <a:lnSpc>
                <a:spcPct val="95600"/>
              </a:lnSpc>
              <a:spcBef>
                <a:spcPts val="25"/>
              </a:spcBef>
            </a:pPr>
            <a:r>
              <a:rPr sz="1100" b="1" dirty="0">
                <a:latin typeface="Arial Narrow"/>
                <a:cs typeface="Arial Narrow"/>
              </a:rPr>
              <a:t>A common </a:t>
            </a:r>
            <a:r>
              <a:rPr sz="1100" b="1" spc="-5" dirty="0">
                <a:latin typeface="Arial Narrow"/>
                <a:cs typeface="Arial Narrow"/>
              </a:rPr>
              <a:t>way </a:t>
            </a:r>
            <a:r>
              <a:rPr sz="1100" b="1" dirty="0">
                <a:latin typeface="Arial Narrow"/>
                <a:cs typeface="Arial Narrow"/>
              </a:rPr>
              <a:t>of </a:t>
            </a:r>
            <a:r>
              <a:rPr sz="1100" b="1" spc="-5" dirty="0">
                <a:latin typeface="Arial Narrow"/>
                <a:cs typeface="Arial Narrow"/>
              </a:rPr>
              <a:t>measuring </a:t>
            </a:r>
            <a:r>
              <a:rPr sz="1100" b="1" dirty="0">
                <a:latin typeface="Arial Narrow"/>
                <a:cs typeface="Arial Narrow"/>
              </a:rPr>
              <a:t>the thermal </a:t>
            </a:r>
            <a:r>
              <a:rPr sz="1100" b="1" spc="-5" dirty="0">
                <a:latin typeface="Arial Narrow"/>
                <a:cs typeface="Arial Narrow"/>
              </a:rPr>
              <a:t>conductivity </a:t>
            </a:r>
            <a:r>
              <a:rPr sz="1100" b="1" dirty="0">
                <a:latin typeface="Arial Narrow"/>
                <a:cs typeface="Arial Narrow"/>
              </a:rPr>
              <a:t>of a  material </a:t>
            </a:r>
            <a:r>
              <a:rPr sz="1100" b="1" spc="-10" dirty="0">
                <a:latin typeface="Arial Narrow"/>
                <a:cs typeface="Arial Narrow"/>
              </a:rPr>
              <a:t>is </a:t>
            </a:r>
            <a:r>
              <a:rPr sz="1100" b="1" spc="5" dirty="0">
                <a:latin typeface="Arial Narrow"/>
                <a:cs typeface="Arial Narrow"/>
              </a:rPr>
              <a:t>to </a:t>
            </a:r>
            <a:r>
              <a:rPr sz="1100" b="1" spc="-5" dirty="0">
                <a:latin typeface="Arial Narrow"/>
                <a:cs typeface="Arial Narrow"/>
              </a:rPr>
              <a:t>sandwich an electric </a:t>
            </a:r>
            <a:r>
              <a:rPr sz="1100" b="1" dirty="0">
                <a:latin typeface="Arial Narrow"/>
                <a:cs typeface="Arial Narrow"/>
              </a:rPr>
              <a:t>thermo-foil heater </a:t>
            </a:r>
            <a:r>
              <a:rPr sz="1100" b="1" spc="-5" dirty="0">
                <a:latin typeface="Arial Narrow"/>
                <a:cs typeface="Arial Narrow"/>
              </a:rPr>
              <a:t>between  </a:t>
            </a:r>
            <a:r>
              <a:rPr sz="1100" b="1" dirty="0">
                <a:latin typeface="Arial Narrow"/>
                <a:cs typeface="Arial Narrow"/>
              </a:rPr>
              <a:t>two </a:t>
            </a:r>
            <a:r>
              <a:rPr sz="1100" b="1" spc="-5" dirty="0">
                <a:latin typeface="Arial Narrow"/>
                <a:cs typeface="Arial Narrow"/>
              </a:rPr>
              <a:t>identical samples </a:t>
            </a:r>
            <a:r>
              <a:rPr sz="1100" b="1" dirty="0">
                <a:latin typeface="Arial Narrow"/>
                <a:cs typeface="Arial Narrow"/>
              </a:rPr>
              <a:t>of the </a:t>
            </a:r>
            <a:r>
              <a:rPr sz="1100" b="1" spc="-5" dirty="0">
                <a:latin typeface="Arial Narrow"/>
                <a:cs typeface="Arial Narrow"/>
              </a:rPr>
              <a:t>material, as shown </a:t>
            </a:r>
            <a:r>
              <a:rPr sz="1100" b="1" spc="-10" dirty="0">
                <a:latin typeface="Arial Narrow"/>
                <a:cs typeface="Arial Narrow"/>
              </a:rPr>
              <a:t>in </a:t>
            </a:r>
            <a:r>
              <a:rPr sz="1100" b="1" spc="-5" dirty="0">
                <a:latin typeface="Arial Narrow"/>
                <a:cs typeface="Arial Narrow"/>
              </a:rPr>
              <a:t>Fig.(1.12), </a:t>
            </a:r>
            <a:r>
              <a:rPr sz="1100" b="1" dirty="0">
                <a:latin typeface="Arial Narrow"/>
                <a:cs typeface="Arial Narrow"/>
              </a:rPr>
              <a:t>a  </a:t>
            </a:r>
            <a:r>
              <a:rPr sz="1100" b="1" spc="-5" dirty="0">
                <a:latin typeface="Arial Narrow"/>
                <a:cs typeface="Arial Narrow"/>
              </a:rPr>
              <a:t>circulating fluid such as </a:t>
            </a:r>
            <a:r>
              <a:rPr sz="1100" b="1" dirty="0">
                <a:latin typeface="Arial Narrow"/>
                <a:cs typeface="Arial Narrow"/>
              </a:rPr>
              <a:t>tap </a:t>
            </a:r>
            <a:r>
              <a:rPr sz="1100" b="1" spc="-5" dirty="0">
                <a:latin typeface="Arial Narrow"/>
                <a:cs typeface="Arial Narrow"/>
              </a:rPr>
              <a:t>water keeps </a:t>
            </a:r>
            <a:r>
              <a:rPr sz="1100" b="1" dirty="0">
                <a:latin typeface="Arial Narrow"/>
                <a:cs typeface="Arial Narrow"/>
              </a:rPr>
              <a:t>the </a:t>
            </a:r>
            <a:r>
              <a:rPr sz="1100" b="1" spc="-5" dirty="0">
                <a:latin typeface="Arial Narrow"/>
                <a:cs typeface="Arial Narrow"/>
              </a:rPr>
              <a:t>exposed ends </a:t>
            </a:r>
            <a:r>
              <a:rPr sz="1100" b="1" dirty="0">
                <a:latin typeface="Arial Narrow"/>
                <a:cs typeface="Arial Narrow"/>
              </a:rPr>
              <a:t>of  the </a:t>
            </a:r>
            <a:r>
              <a:rPr sz="1100" b="1" spc="-5" dirty="0">
                <a:latin typeface="Arial Narrow"/>
                <a:cs typeface="Arial Narrow"/>
              </a:rPr>
              <a:t>samples at constant </a:t>
            </a:r>
            <a:r>
              <a:rPr sz="1100" b="1" dirty="0">
                <a:latin typeface="Arial Narrow"/>
                <a:cs typeface="Arial Narrow"/>
              </a:rPr>
              <a:t>temperature. The </a:t>
            </a:r>
            <a:r>
              <a:rPr sz="1100" b="1" spc="-5" dirty="0">
                <a:latin typeface="Arial Narrow"/>
                <a:cs typeface="Arial Narrow"/>
              </a:rPr>
              <a:t>lateral </a:t>
            </a:r>
            <a:r>
              <a:rPr sz="1100" b="1" dirty="0">
                <a:latin typeface="Arial Narrow"/>
                <a:cs typeface="Arial Narrow"/>
              </a:rPr>
              <a:t>surfaces of the  </a:t>
            </a:r>
            <a:r>
              <a:rPr sz="1100" b="1" spc="-5" dirty="0">
                <a:latin typeface="Arial Narrow"/>
                <a:cs typeface="Arial Narrow"/>
              </a:rPr>
              <a:t>samples </a:t>
            </a:r>
            <a:r>
              <a:rPr sz="1100" b="1" dirty="0">
                <a:latin typeface="Arial Narrow"/>
                <a:cs typeface="Arial Narrow"/>
              </a:rPr>
              <a:t>are </a:t>
            </a:r>
            <a:r>
              <a:rPr sz="1100" b="1" spc="-10" dirty="0">
                <a:latin typeface="Arial Narrow"/>
                <a:cs typeface="Arial Narrow"/>
              </a:rPr>
              <a:t>well </a:t>
            </a:r>
            <a:r>
              <a:rPr sz="1100" b="1" spc="-5" dirty="0">
                <a:latin typeface="Arial Narrow"/>
                <a:cs typeface="Arial Narrow"/>
              </a:rPr>
              <a:t>insulated </a:t>
            </a:r>
            <a:r>
              <a:rPr sz="1100" b="1" spc="5" dirty="0">
                <a:latin typeface="Arial Narrow"/>
                <a:cs typeface="Arial Narrow"/>
              </a:rPr>
              <a:t>to </a:t>
            </a:r>
            <a:r>
              <a:rPr sz="1100" b="1" spc="-5" dirty="0">
                <a:latin typeface="Arial Narrow"/>
                <a:cs typeface="Arial Narrow"/>
              </a:rPr>
              <a:t>ensure </a:t>
            </a:r>
            <a:r>
              <a:rPr sz="1100" b="1" dirty="0">
                <a:latin typeface="Arial Narrow"/>
                <a:cs typeface="Arial Narrow"/>
              </a:rPr>
              <a:t>that heat transfer through  the </a:t>
            </a:r>
            <a:r>
              <a:rPr sz="1100" b="1" spc="-5" dirty="0">
                <a:latin typeface="Arial Narrow"/>
                <a:cs typeface="Arial Narrow"/>
              </a:rPr>
              <a:t>samples </a:t>
            </a:r>
            <a:r>
              <a:rPr sz="1100" b="1" spc="-10" dirty="0">
                <a:latin typeface="Arial Narrow"/>
                <a:cs typeface="Arial Narrow"/>
              </a:rPr>
              <a:t>is </a:t>
            </a:r>
            <a:r>
              <a:rPr sz="1100" b="1" spc="-5" dirty="0">
                <a:latin typeface="Arial Narrow"/>
                <a:cs typeface="Arial Narrow"/>
              </a:rPr>
              <a:t>one-dimensional. </a:t>
            </a:r>
            <a:r>
              <a:rPr sz="1100" b="1" spc="-10" dirty="0">
                <a:latin typeface="Arial Narrow"/>
                <a:cs typeface="Arial Narrow"/>
              </a:rPr>
              <a:t>In </a:t>
            </a:r>
            <a:r>
              <a:rPr sz="1100" b="1" dirty="0">
                <a:latin typeface="Arial Narrow"/>
                <a:cs typeface="Arial Narrow"/>
              </a:rPr>
              <a:t>a </a:t>
            </a:r>
            <a:r>
              <a:rPr sz="1100" b="1" spc="-5" dirty="0">
                <a:latin typeface="Arial Narrow"/>
                <a:cs typeface="Arial Narrow"/>
              </a:rPr>
              <a:t>certain experiment,  cylindrical samples </a:t>
            </a:r>
            <a:r>
              <a:rPr sz="1100" b="1" dirty="0">
                <a:latin typeface="Arial Narrow"/>
                <a:cs typeface="Arial Narrow"/>
              </a:rPr>
              <a:t>of </a:t>
            </a:r>
            <a:r>
              <a:rPr sz="1100" b="1" spc="-5" dirty="0">
                <a:latin typeface="Arial Narrow"/>
                <a:cs typeface="Arial Narrow"/>
              </a:rPr>
              <a:t>diameter </a:t>
            </a:r>
            <a:r>
              <a:rPr sz="1100" b="1" i="1" dirty="0">
                <a:latin typeface="Arial Narrow"/>
                <a:cs typeface="Arial Narrow"/>
              </a:rPr>
              <a:t>5cm </a:t>
            </a:r>
            <a:r>
              <a:rPr sz="1100" b="1" spc="-5" dirty="0">
                <a:latin typeface="Arial Narrow"/>
                <a:cs typeface="Arial Narrow"/>
              </a:rPr>
              <a:t>and length </a:t>
            </a:r>
            <a:r>
              <a:rPr sz="1100" b="1" i="1" spc="-5" dirty="0">
                <a:latin typeface="Arial Narrow"/>
                <a:cs typeface="Arial Narrow"/>
              </a:rPr>
              <a:t>10cm </a:t>
            </a:r>
            <a:r>
              <a:rPr sz="1100" b="1" dirty="0">
                <a:latin typeface="Arial Narrow"/>
                <a:cs typeface="Arial Narrow"/>
              </a:rPr>
              <a:t>are used.  The two thermocouples </a:t>
            </a:r>
            <a:r>
              <a:rPr sz="1100" b="1" spc="-10" dirty="0">
                <a:latin typeface="Arial Narrow"/>
                <a:cs typeface="Arial Narrow"/>
              </a:rPr>
              <a:t>in </a:t>
            </a:r>
            <a:r>
              <a:rPr sz="1100" b="1" spc="-5" dirty="0">
                <a:latin typeface="Arial Narrow"/>
                <a:cs typeface="Arial Narrow"/>
              </a:rPr>
              <a:t>each sample </a:t>
            </a:r>
            <a:r>
              <a:rPr sz="1100" b="1" dirty="0">
                <a:latin typeface="Arial Narrow"/>
                <a:cs typeface="Arial Narrow"/>
              </a:rPr>
              <a:t>are </a:t>
            </a:r>
            <a:r>
              <a:rPr sz="1100" b="1" spc="-5" dirty="0">
                <a:latin typeface="Arial Narrow"/>
                <a:cs typeface="Arial Narrow"/>
              </a:rPr>
              <a:t>placed </a:t>
            </a:r>
            <a:r>
              <a:rPr sz="1100" b="1" i="1" dirty="0">
                <a:latin typeface="Arial Narrow"/>
                <a:cs typeface="Arial Narrow"/>
              </a:rPr>
              <a:t>3cm </a:t>
            </a:r>
            <a:r>
              <a:rPr sz="1100" b="1" dirty="0">
                <a:latin typeface="Arial Narrow"/>
                <a:cs typeface="Arial Narrow"/>
              </a:rPr>
              <a:t>apart.  After </a:t>
            </a:r>
            <a:r>
              <a:rPr sz="1100" b="1" spc="-5" dirty="0">
                <a:latin typeface="Arial Narrow"/>
                <a:cs typeface="Arial Narrow"/>
              </a:rPr>
              <a:t>initial transients, </a:t>
            </a:r>
            <a:r>
              <a:rPr sz="1100" b="1" dirty="0">
                <a:latin typeface="Arial Narrow"/>
                <a:cs typeface="Arial Narrow"/>
              </a:rPr>
              <a:t>the </a:t>
            </a:r>
            <a:r>
              <a:rPr sz="1100" b="1" spc="-5" dirty="0">
                <a:latin typeface="Arial Narrow"/>
                <a:cs typeface="Arial Narrow"/>
              </a:rPr>
              <a:t>electric </a:t>
            </a:r>
            <a:r>
              <a:rPr sz="1100" b="1" dirty="0">
                <a:latin typeface="Arial Narrow"/>
                <a:cs typeface="Arial Narrow"/>
              </a:rPr>
              <a:t>heater </a:t>
            </a:r>
            <a:r>
              <a:rPr sz="1100" b="1" spc="-10" dirty="0">
                <a:latin typeface="Arial Narrow"/>
                <a:cs typeface="Arial Narrow"/>
              </a:rPr>
              <a:t>is </a:t>
            </a:r>
            <a:r>
              <a:rPr sz="1100" b="1" dirty="0">
                <a:latin typeface="Arial Narrow"/>
                <a:cs typeface="Arial Narrow"/>
              </a:rPr>
              <a:t>observed </a:t>
            </a:r>
            <a:r>
              <a:rPr sz="1100" b="1" spc="5" dirty="0">
                <a:latin typeface="Arial Narrow"/>
                <a:cs typeface="Arial Narrow"/>
              </a:rPr>
              <a:t>to </a:t>
            </a:r>
            <a:r>
              <a:rPr sz="1100" b="1" dirty="0">
                <a:latin typeface="Arial Narrow"/>
                <a:cs typeface="Arial Narrow"/>
              </a:rPr>
              <a:t>draw  </a:t>
            </a:r>
            <a:r>
              <a:rPr sz="1100" b="1" i="1" spc="-5" dirty="0">
                <a:latin typeface="Arial Narrow"/>
                <a:cs typeface="Arial Narrow"/>
              </a:rPr>
              <a:t>0.4A </a:t>
            </a:r>
            <a:r>
              <a:rPr sz="1100" b="1" spc="-5" dirty="0">
                <a:latin typeface="Arial Narrow"/>
                <a:cs typeface="Arial Narrow"/>
              </a:rPr>
              <a:t>at </a:t>
            </a:r>
            <a:r>
              <a:rPr sz="1100" b="1" i="1" spc="-5" dirty="0">
                <a:latin typeface="Arial Narrow"/>
                <a:cs typeface="Arial Narrow"/>
              </a:rPr>
              <a:t>110V</a:t>
            </a:r>
            <a:r>
              <a:rPr sz="1100" b="1" spc="-5" dirty="0">
                <a:latin typeface="Arial Narrow"/>
                <a:cs typeface="Arial Narrow"/>
              </a:rPr>
              <a:t>, and </a:t>
            </a:r>
            <a:r>
              <a:rPr sz="1100" b="1" dirty="0">
                <a:latin typeface="Arial Narrow"/>
                <a:cs typeface="Arial Narrow"/>
              </a:rPr>
              <a:t>both </a:t>
            </a:r>
            <a:r>
              <a:rPr sz="1100" b="1" spc="-5" dirty="0">
                <a:latin typeface="Arial Narrow"/>
                <a:cs typeface="Arial Narrow"/>
              </a:rPr>
              <a:t>differential </a:t>
            </a:r>
            <a:r>
              <a:rPr sz="1100" b="1" dirty="0">
                <a:latin typeface="Arial Narrow"/>
                <a:cs typeface="Arial Narrow"/>
              </a:rPr>
              <a:t>thermometers read a  temperature difference of </a:t>
            </a:r>
            <a:r>
              <a:rPr sz="1100" b="1" i="1" spc="-5" dirty="0">
                <a:latin typeface="Arial Narrow"/>
                <a:cs typeface="Arial Narrow"/>
              </a:rPr>
              <a:t>15C°</a:t>
            </a:r>
            <a:r>
              <a:rPr sz="1100" b="1" spc="-5" dirty="0">
                <a:latin typeface="Arial Narrow"/>
                <a:cs typeface="Arial Narrow"/>
              </a:rPr>
              <a:t>, </a:t>
            </a:r>
            <a:r>
              <a:rPr sz="1100" b="1" dirty="0">
                <a:latin typeface="Arial Narrow"/>
                <a:cs typeface="Arial Narrow"/>
              </a:rPr>
              <a:t>Determine the thermal  </a:t>
            </a:r>
            <a:r>
              <a:rPr sz="1100" b="1" spc="-5" dirty="0">
                <a:latin typeface="Arial Narrow"/>
                <a:cs typeface="Arial Narrow"/>
              </a:rPr>
              <a:t>conductivity </a:t>
            </a:r>
            <a:r>
              <a:rPr sz="1100" b="1" dirty="0">
                <a:latin typeface="Arial Narrow"/>
                <a:cs typeface="Arial Narrow"/>
              </a:rPr>
              <a:t>of the</a:t>
            </a:r>
            <a:r>
              <a:rPr sz="1100" b="1" spc="-35" dirty="0">
                <a:latin typeface="Arial Narrow"/>
                <a:cs typeface="Arial Narrow"/>
              </a:rPr>
              <a:t> </a:t>
            </a:r>
            <a:r>
              <a:rPr sz="1100" b="1" spc="-5" dirty="0">
                <a:latin typeface="Arial Narrow"/>
                <a:cs typeface="Arial Narrow"/>
              </a:rPr>
              <a:t>sample.</a:t>
            </a:r>
            <a:endParaRPr sz="11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4604">
              <a:lnSpc>
                <a:spcPts val="1395"/>
              </a:lnSpc>
            </a:pPr>
            <a:r>
              <a:rPr sz="1200" b="1" spc="-5" dirty="0">
                <a:solidFill>
                  <a:srgbClr val="F85487"/>
                </a:solidFill>
                <a:latin typeface="Arial Narrow"/>
                <a:cs typeface="Arial Narrow"/>
              </a:rPr>
              <a:t>SOLUTION</a:t>
            </a:r>
            <a:endParaRPr sz="1200">
              <a:latin typeface="Arial Narrow"/>
              <a:cs typeface="Arial Narrow"/>
            </a:endParaRPr>
          </a:p>
          <a:p>
            <a:pPr marL="14604" marR="4445" algn="just">
              <a:lnSpc>
                <a:spcPct val="95600"/>
              </a:lnSpc>
              <a:spcBef>
                <a:spcPts val="15"/>
              </a:spcBef>
            </a:pPr>
            <a:r>
              <a:rPr sz="1100" b="1" i="1" dirty="0">
                <a:solidFill>
                  <a:srgbClr val="F85487"/>
                </a:solidFill>
                <a:latin typeface="Arial Narrow"/>
                <a:cs typeface="Arial Narrow"/>
              </a:rPr>
              <a:t>Assumptions </a:t>
            </a:r>
            <a:r>
              <a:rPr sz="1100" b="1" dirty="0">
                <a:latin typeface="Arial Narrow"/>
                <a:cs typeface="Arial Narrow"/>
              </a:rPr>
              <a:t>1 </a:t>
            </a:r>
            <a:r>
              <a:rPr sz="1100" b="1" i="1" dirty="0">
                <a:latin typeface="Arial Narrow"/>
                <a:cs typeface="Arial Narrow"/>
              </a:rPr>
              <a:t>Steady operating </a:t>
            </a:r>
            <a:r>
              <a:rPr sz="1100" b="1" i="1" spc="-5" dirty="0">
                <a:latin typeface="Arial Narrow"/>
                <a:cs typeface="Arial Narrow"/>
              </a:rPr>
              <a:t>conditions exist since </a:t>
            </a:r>
            <a:r>
              <a:rPr sz="1100" b="1" i="1" dirty="0">
                <a:latin typeface="Arial Narrow"/>
                <a:cs typeface="Arial Narrow"/>
              </a:rPr>
              <a:t>the  temperature </a:t>
            </a:r>
            <a:r>
              <a:rPr sz="1100" b="1" i="1" spc="-5" dirty="0">
                <a:latin typeface="Arial Narrow"/>
                <a:cs typeface="Arial Narrow"/>
              </a:rPr>
              <a:t>readings </a:t>
            </a:r>
            <a:r>
              <a:rPr sz="1100" b="1" i="1" dirty="0">
                <a:latin typeface="Arial Narrow"/>
                <a:cs typeface="Arial Narrow"/>
              </a:rPr>
              <a:t>do not </a:t>
            </a:r>
            <a:r>
              <a:rPr sz="1100" b="1" i="1" spc="-5" dirty="0">
                <a:latin typeface="Arial Narrow"/>
                <a:cs typeface="Arial Narrow"/>
              </a:rPr>
              <a:t>change with </a:t>
            </a:r>
            <a:r>
              <a:rPr sz="1100" b="1" i="1" dirty="0">
                <a:latin typeface="Arial Narrow"/>
                <a:cs typeface="Arial Narrow"/>
              </a:rPr>
              <a:t>time. </a:t>
            </a:r>
            <a:r>
              <a:rPr sz="1100" b="1" dirty="0">
                <a:latin typeface="Arial Narrow"/>
                <a:cs typeface="Arial Narrow"/>
              </a:rPr>
              <a:t>2 </a:t>
            </a:r>
            <a:r>
              <a:rPr sz="1100" b="1" i="1" spc="-5" dirty="0">
                <a:latin typeface="Arial Narrow"/>
                <a:cs typeface="Arial Narrow"/>
              </a:rPr>
              <a:t>Heat losses  </a:t>
            </a:r>
            <a:r>
              <a:rPr sz="1100" b="1" i="1" dirty="0">
                <a:latin typeface="Arial Narrow"/>
                <a:cs typeface="Arial Narrow"/>
              </a:rPr>
              <a:t>through the </a:t>
            </a:r>
            <a:r>
              <a:rPr sz="1100" b="1" i="1" spc="-5" dirty="0">
                <a:latin typeface="Arial Narrow"/>
                <a:cs typeface="Arial Narrow"/>
              </a:rPr>
              <a:t>lateral </a:t>
            </a:r>
            <a:r>
              <a:rPr sz="1100" b="1" i="1" dirty="0">
                <a:latin typeface="Arial Narrow"/>
                <a:cs typeface="Arial Narrow"/>
              </a:rPr>
              <a:t>surfaces of the apparatus are </a:t>
            </a:r>
            <a:r>
              <a:rPr sz="1100" b="1" i="1" spc="-5" dirty="0">
                <a:latin typeface="Arial Narrow"/>
                <a:cs typeface="Arial Narrow"/>
              </a:rPr>
              <a:t>negligible  since </a:t>
            </a:r>
            <a:r>
              <a:rPr sz="1100" b="1" i="1" dirty="0">
                <a:latin typeface="Arial Narrow"/>
                <a:cs typeface="Arial Narrow"/>
              </a:rPr>
              <a:t>those surfaces are </a:t>
            </a:r>
            <a:r>
              <a:rPr sz="1100" b="1" i="1" spc="-10" dirty="0">
                <a:latin typeface="Arial Narrow"/>
                <a:cs typeface="Arial Narrow"/>
              </a:rPr>
              <a:t>well </a:t>
            </a:r>
            <a:r>
              <a:rPr sz="1100" b="1" i="1" spc="-5" dirty="0">
                <a:latin typeface="Arial Narrow"/>
                <a:cs typeface="Arial Narrow"/>
              </a:rPr>
              <a:t>insulated, and </a:t>
            </a:r>
            <a:r>
              <a:rPr sz="1100" b="1" i="1" dirty="0">
                <a:latin typeface="Arial Narrow"/>
                <a:cs typeface="Arial Narrow"/>
              </a:rPr>
              <a:t>thus, the </a:t>
            </a:r>
            <a:r>
              <a:rPr sz="1100" b="1" i="1" spc="-5" dirty="0">
                <a:latin typeface="Arial Narrow"/>
                <a:cs typeface="Arial Narrow"/>
              </a:rPr>
              <a:t>entire  </a:t>
            </a:r>
            <a:r>
              <a:rPr sz="1100" b="1" i="1" dirty="0">
                <a:latin typeface="Arial Narrow"/>
                <a:cs typeface="Arial Narrow"/>
              </a:rPr>
              <a:t>heat generated by the heater </a:t>
            </a:r>
            <a:r>
              <a:rPr sz="1100" b="1" i="1" spc="-10" dirty="0">
                <a:latin typeface="Arial Narrow"/>
                <a:cs typeface="Arial Narrow"/>
              </a:rPr>
              <a:t>is </a:t>
            </a:r>
            <a:r>
              <a:rPr sz="1100" b="1" i="1" spc="-5" dirty="0">
                <a:latin typeface="Arial Narrow"/>
                <a:cs typeface="Arial Narrow"/>
              </a:rPr>
              <a:t>conducted </a:t>
            </a:r>
            <a:r>
              <a:rPr sz="1100" b="1" i="1" dirty="0">
                <a:latin typeface="Arial Narrow"/>
                <a:cs typeface="Arial Narrow"/>
              </a:rPr>
              <a:t>through the </a:t>
            </a:r>
            <a:r>
              <a:rPr sz="1100" b="1" i="1" spc="-5" dirty="0">
                <a:latin typeface="Arial Narrow"/>
                <a:cs typeface="Arial Narrow"/>
              </a:rPr>
              <a:t>samples.  </a:t>
            </a:r>
            <a:r>
              <a:rPr sz="1100" b="1" dirty="0">
                <a:latin typeface="Times New Roman"/>
                <a:cs typeface="Times New Roman"/>
              </a:rPr>
              <a:t>3 </a:t>
            </a:r>
            <a:r>
              <a:rPr sz="1100" b="1" i="1" dirty="0">
                <a:latin typeface="Arial Narrow"/>
                <a:cs typeface="Arial Narrow"/>
              </a:rPr>
              <a:t>The apparatus possesses thermal</a:t>
            </a:r>
            <a:r>
              <a:rPr sz="1100" b="1" i="1" spc="-65" dirty="0">
                <a:latin typeface="Arial Narrow"/>
                <a:cs typeface="Arial Narrow"/>
              </a:rPr>
              <a:t> </a:t>
            </a:r>
            <a:r>
              <a:rPr sz="1100" b="1" i="1" dirty="0">
                <a:latin typeface="Arial Narrow"/>
                <a:cs typeface="Arial Narrow"/>
              </a:rPr>
              <a:t>symmetry.</a:t>
            </a:r>
            <a:endParaRPr sz="1100">
              <a:latin typeface="Arial Narrow"/>
              <a:cs typeface="Arial Narrow"/>
            </a:endParaRPr>
          </a:p>
          <a:p>
            <a:pPr marL="14604" marR="5080">
              <a:lnSpc>
                <a:spcPts val="1300"/>
              </a:lnSpc>
              <a:spcBef>
                <a:spcPts val="10"/>
              </a:spcBef>
            </a:pPr>
            <a:r>
              <a:rPr sz="1100" b="1" i="1" spc="-5" dirty="0">
                <a:solidFill>
                  <a:srgbClr val="F85487"/>
                </a:solidFill>
                <a:latin typeface="Arial Narrow"/>
                <a:cs typeface="Arial Narrow"/>
              </a:rPr>
              <a:t>Analysis </a:t>
            </a:r>
            <a:r>
              <a:rPr sz="1100" b="1" i="1" spc="-5" dirty="0">
                <a:latin typeface="Times New Roman"/>
                <a:cs typeface="Times New Roman"/>
              </a:rPr>
              <a:t>The electrical </a:t>
            </a:r>
            <a:r>
              <a:rPr sz="1100" b="1" i="1" dirty="0">
                <a:latin typeface="Times New Roman"/>
                <a:cs typeface="Times New Roman"/>
              </a:rPr>
              <a:t>power </a:t>
            </a:r>
            <a:r>
              <a:rPr sz="1100" b="1" i="1" spc="-5" dirty="0">
                <a:latin typeface="Times New Roman"/>
                <a:cs typeface="Times New Roman"/>
              </a:rPr>
              <a:t>consumed </a:t>
            </a:r>
            <a:r>
              <a:rPr sz="1100" b="1" i="1" dirty="0">
                <a:latin typeface="Times New Roman"/>
                <a:cs typeface="Times New Roman"/>
              </a:rPr>
              <a:t>by </a:t>
            </a:r>
            <a:r>
              <a:rPr sz="1100" b="1" i="1" spc="-5" dirty="0">
                <a:latin typeface="Times New Roman"/>
                <a:cs typeface="Times New Roman"/>
              </a:rPr>
              <a:t>the resistance  heater and converted </a:t>
            </a:r>
            <a:r>
              <a:rPr sz="1100" b="1" i="1" dirty="0">
                <a:latin typeface="Times New Roman"/>
                <a:cs typeface="Times New Roman"/>
              </a:rPr>
              <a:t>to </a:t>
            </a:r>
            <a:r>
              <a:rPr sz="1100" b="1" i="1" spc="-5" dirty="0">
                <a:latin typeface="Times New Roman"/>
                <a:cs typeface="Times New Roman"/>
              </a:rPr>
              <a:t>heat</a:t>
            </a:r>
            <a:r>
              <a:rPr sz="1100" b="1" i="1" spc="60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is;</a:t>
            </a:r>
            <a:endParaRPr sz="1100">
              <a:latin typeface="Times New Roman"/>
              <a:cs typeface="Times New Roman"/>
            </a:endParaRPr>
          </a:p>
          <a:p>
            <a:pPr marL="471805">
              <a:lnSpc>
                <a:spcPts val="1190"/>
              </a:lnSpc>
            </a:pPr>
            <a:r>
              <a:rPr sz="1100" b="1" i="1" spc="-5" dirty="0">
                <a:latin typeface="Times New Roman"/>
                <a:cs typeface="Times New Roman"/>
              </a:rPr>
              <a:t>P=V×I=(110V)×(0.4A)=44W</a:t>
            </a:r>
            <a:endParaRPr sz="1100">
              <a:latin typeface="Times New Roman"/>
              <a:cs typeface="Times New Roman"/>
            </a:endParaRPr>
          </a:p>
          <a:p>
            <a:pPr marL="471805" marR="875030" indent="-457200">
              <a:lnSpc>
                <a:spcPts val="1270"/>
              </a:lnSpc>
              <a:spcBef>
                <a:spcPts val="50"/>
              </a:spcBef>
            </a:pPr>
            <a:r>
              <a:rPr sz="1100" b="1" i="1" spc="-5" dirty="0">
                <a:latin typeface="Times New Roman"/>
                <a:cs typeface="Times New Roman"/>
              </a:rPr>
              <a:t>The </a:t>
            </a:r>
            <a:r>
              <a:rPr sz="1100" b="1" i="1" dirty="0">
                <a:latin typeface="Times New Roman"/>
                <a:cs typeface="Times New Roman"/>
              </a:rPr>
              <a:t>rate of </a:t>
            </a:r>
            <a:r>
              <a:rPr sz="1100" b="1" i="1" spc="-5" dirty="0">
                <a:latin typeface="Times New Roman"/>
                <a:cs typeface="Times New Roman"/>
              </a:rPr>
              <a:t>heat flow </a:t>
            </a:r>
            <a:r>
              <a:rPr sz="1100" b="1" i="1" dirty="0">
                <a:latin typeface="Times New Roman"/>
                <a:cs typeface="Times New Roman"/>
              </a:rPr>
              <a:t>through </a:t>
            </a:r>
            <a:r>
              <a:rPr sz="1100" b="1" i="1" spc="-5" dirty="0">
                <a:latin typeface="Times New Roman"/>
                <a:cs typeface="Times New Roman"/>
              </a:rPr>
              <a:t>each sample </a:t>
            </a:r>
            <a:r>
              <a:rPr sz="1100" b="1" i="1" dirty="0">
                <a:latin typeface="Times New Roman"/>
                <a:cs typeface="Times New Roman"/>
              </a:rPr>
              <a:t>is;  Q˙=P/2=22W</a:t>
            </a:r>
            <a:endParaRPr sz="1100">
              <a:latin typeface="Times New Roman"/>
              <a:cs typeface="Times New Roman"/>
            </a:endParaRPr>
          </a:p>
          <a:p>
            <a:pPr marL="471805" marR="737870" indent="-457200">
              <a:lnSpc>
                <a:spcPts val="1250"/>
              </a:lnSpc>
              <a:spcBef>
                <a:spcPts val="20"/>
              </a:spcBef>
            </a:pPr>
            <a:r>
              <a:rPr sz="1100" b="1" i="1" spc="-5" dirty="0">
                <a:latin typeface="Times New Roman"/>
                <a:cs typeface="Times New Roman"/>
              </a:rPr>
              <a:t>The area normal </a:t>
            </a:r>
            <a:r>
              <a:rPr sz="1100" b="1" i="1" dirty="0">
                <a:latin typeface="Times New Roman"/>
                <a:cs typeface="Times New Roman"/>
              </a:rPr>
              <a:t>to </a:t>
            </a:r>
            <a:r>
              <a:rPr sz="1100" b="1" i="1" spc="-5" dirty="0">
                <a:latin typeface="Times New Roman"/>
                <a:cs typeface="Times New Roman"/>
              </a:rPr>
              <a:t>the direction </a:t>
            </a:r>
            <a:r>
              <a:rPr sz="1100" b="1" i="1" dirty="0">
                <a:latin typeface="Times New Roman"/>
                <a:cs typeface="Times New Roman"/>
              </a:rPr>
              <a:t>of </a:t>
            </a:r>
            <a:r>
              <a:rPr sz="1100" b="1" i="1" spc="-5" dirty="0">
                <a:latin typeface="Times New Roman"/>
                <a:cs typeface="Times New Roman"/>
              </a:rPr>
              <a:t>heat </a:t>
            </a:r>
            <a:r>
              <a:rPr sz="1100" b="1" i="1" spc="-10" dirty="0">
                <a:latin typeface="Times New Roman"/>
                <a:cs typeface="Times New Roman"/>
              </a:rPr>
              <a:t>flow is;  </a:t>
            </a:r>
            <a:r>
              <a:rPr sz="1100" b="1" i="1" spc="-5" dirty="0">
                <a:latin typeface="Times New Roman"/>
                <a:cs typeface="Times New Roman"/>
              </a:rPr>
              <a:t>A=πD</a:t>
            </a:r>
            <a:r>
              <a:rPr sz="1050" b="1" i="1" spc="-7" baseline="39682" dirty="0">
                <a:latin typeface="Times New Roman"/>
                <a:cs typeface="Times New Roman"/>
              </a:rPr>
              <a:t>2</a:t>
            </a:r>
            <a:r>
              <a:rPr sz="1100" b="1" i="1" spc="-5" dirty="0">
                <a:latin typeface="Times New Roman"/>
                <a:cs typeface="Times New Roman"/>
              </a:rPr>
              <a:t>/4=π(0.05m)</a:t>
            </a:r>
            <a:r>
              <a:rPr sz="1050" b="1" i="1" spc="-7" baseline="39682" dirty="0">
                <a:latin typeface="Times New Roman"/>
                <a:cs typeface="Times New Roman"/>
              </a:rPr>
              <a:t>2</a:t>
            </a:r>
            <a:r>
              <a:rPr sz="1100" b="1" i="1" spc="-5" dirty="0">
                <a:latin typeface="Times New Roman"/>
                <a:cs typeface="Times New Roman"/>
              </a:rPr>
              <a:t>/4=0.00196</a:t>
            </a:r>
            <a:r>
              <a:rPr sz="1100" b="1" i="1" spc="-15" dirty="0">
                <a:latin typeface="Times New Roman"/>
                <a:cs typeface="Times New Roman"/>
              </a:rPr>
              <a:t> </a:t>
            </a:r>
            <a:r>
              <a:rPr sz="1100" b="1" i="1" spc="-10" dirty="0">
                <a:latin typeface="Times New Roman"/>
                <a:cs typeface="Times New Roman"/>
              </a:rPr>
              <a:t>m</a:t>
            </a:r>
            <a:r>
              <a:rPr sz="1050" b="1" i="1" spc="-15" baseline="39682" dirty="0">
                <a:latin typeface="Times New Roman"/>
                <a:cs typeface="Times New Roman"/>
              </a:rPr>
              <a:t>2</a:t>
            </a:r>
            <a:endParaRPr sz="1050" baseline="39682">
              <a:latin typeface="Times New Roman"/>
              <a:cs typeface="Times New Roman"/>
            </a:endParaRPr>
          </a:p>
          <a:p>
            <a:pPr marL="471805">
              <a:lnSpc>
                <a:spcPts val="1215"/>
              </a:lnSpc>
            </a:pPr>
            <a:r>
              <a:rPr sz="1100" b="1" i="1" spc="-5" dirty="0">
                <a:latin typeface="Times New Roman"/>
                <a:cs typeface="Times New Roman"/>
              </a:rPr>
              <a:t>Q˙=k </a:t>
            </a:r>
            <a:r>
              <a:rPr sz="1100" b="1" i="1" dirty="0">
                <a:latin typeface="Times New Roman"/>
                <a:cs typeface="Times New Roman"/>
              </a:rPr>
              <a:t>A </a:t>
            </a:r>
            <a:r>
              <a:rPr sz="1100" b="1" spc="-5" dirty="0">
                <a:latin typeface="Times New Roman"/>
                <a:cs typeface="Times New Roman"/>
              </a:rPr>
              <a:t>Δ</a:t>
            </a:r>
            <a:r>
              <a:rPr sz="1100" b="1" i="1" spc="-5" dirty="0">
                <a:latin typeface="Times New Roman"/>
                <a:cs typeface="Times New Roman"/>
              </a:rPr>
              <a:t>T/L</a:t>
            </a:r>
            <a:endParaRPr sz="1100">
              <a:latin typeface="Times New Roman"/>
              <a:cs typeface="Times New Roman"/>
            </a:endParaRPr>
          </a:p>
          <a:p>
            <a:pPr marL="471805">
              <a:lnSpc>
                <a:spcPts val="1285"/>
              </a:lnSpc>
            </a:pPr>
            <a:r>
              <a:rPr sz="1100" b="1" i="1" dirty="0">
                <a:latin typeface="Times New Roman"/>
                <a:cs typeface="Times New Roman"/>
              </a:rPr>
              <a:t>k= </a:t>
            </a:r>
            <a:r>
              <a:rPr sz="1100" b="1" i="1" spc="-15" dirty="0">
                <a:latin typeface="Times New Roman"/>
                <a:cs typeface="Times New Roman"/>
              </a:rPr>
              <a:t>Q˙ </a:t>
            </a:r>
            <a:r>
              <a:rPr sz="1100" b="1" i="1" spc="-5" dirty="0">
                <a:latin typeface="Times New Roman"/>
                <a:cs typeface="Times New Roman"/>
              </a:rPr>
              <a:t>L/( </a:t>
            </a:r>
            <a:r>
              <a:rPr sz="1100" b="1" i="1" dirty="0">
                <a:latin typeface="Times New Roman"/>
                <a:cs typeface="Times New Roman"/>
              </a:rPr>
              <a:t>A </a:t>
            </a:r>
            <a:r>
              <a:rPr sz="1100" b="1" spc="-5" dirty="0">
                <a:latin typeface="Times New Roman"/>
                <a:cs typeface="Times New Roman"/>
              </a:rPr>
              <a:t>Δ</a:t>
            </a:r>
            <a:r>
              <a:rPr sz="1100" b="1" i="1" spc="-5" dirty="0">
                <a:latin typeface="Times New Roman"/>
                <a:cs typeface="Times New Roman"/>
              </a:rPr>
              <a:t>T)=(22W)(0.03m)/[( </a:t>
            </a:r>
            <a:r>
              <a:rPr sz="1100" b="1" i="1" dirty="0">
                <a:latin typeface="Times New Roman"/>
                <a:cs typeface="Times New Roman"/>
              </a:rPr>
              <a:t>0.00196</a:t>
            </a:r>
            <a:r>
              <a:rPr sz="1100" b="1" i="1" spc="10" dirty="0">
                <a:latin typeface="Times New Roman"/>
                <a:cs typeface="Times New Roman"/>
              </a:rPr>
              <a:t> </a:t>
            </a:r>
            <a:r>
              <a:rPr sz="1100" b="1" i="1" spc="-5" dirty="0">
                <a:latin typeface="Times New Roman"/>
                <a:cs typeface="Times New Roman"/>
              </a:rPr>
              <a:t>m</a:t>
            </a:r>
            <a:r>
              <a:rPr sz="1050" b="1" i="1" spc="-7" baseline="39682" dirty="0">
                <a:latin typeface="Times New Roman"/>
                <a:cs typeface="Times New Roman"/>
              </a:rPr>
              <a:t>2</a:t>
            </a:r>
            <a:r>
              <a:rPr sz="1100" b="1" i="1" spc="-5" dirty="0">
                <a:latin typeface="Times New Roman"/>
                <a:cs typeface="Times New Roman"/>
              </a:rPr>
              <a:t>)(15C°)</a:t>
            </a:r>
            <a:endParaRPr sz="1100">
              <a:latin typeface="Times New Roman"/>
              <a:cs typeface="Times New Roman"/>
            </a:endParaRPr>
          </a:p>
          <a:p>
            <a:pPr marL="545465">
              <a:lnSpc>
                <a:spcPts val="1365"/>
              </a:lnSpc>
            </a:pPr>
            <a:r>
              <a:rPr sz="1100" b="1" i="1" spc="-5" dirty="0">
                <a:latin typeface="Times New Roman"/>
                <a:cs typeface="Times New Roman"/>
              </a:rPr>
              <a:t>=</a:t>
            </a:r>
            <a:r>
              <a:rPr sz="1100" b="1" i="1" spc="-5" dirty="0">
                <a:solidFill>
                  <a:srgbClr val="F85487"/>
                </a:solidFill>
                <a:latin typeface="Arial Narrow"/>
                <a:cs typeface="Arial Narrow"/>
              </a:rPr>
              <a:t>22.4 </a:t>
            </a:r>
            <a:r>
              <a:rPr sz="1100" b="1" i="1" spc="-204" dirty="0">
                <a:solidFill>
                  <a:srgbClr val="F85487"/>
                </a:solidFill>
                <a:latin typeface="Arial Narrow"/>
                <a:cs typeface="Arial Narrow"/>
              </a:rPr>
              <a:t>W/m</a:t>
            </a:r>
            <a:r>
              <a:rPr sz="1150" b="1" i="1" spc="-204" dirty="0">
                <a:solidFill>
                  <a:srgbClr val="F85487"/>
                </a:solidFill>
                <a:latin typeface="Century Gothic"/>
                <a:cs typeface="Century Gothic"/>
              </a:rPr>
              <a:t></a:t>
            </a:r>
            <a:r>
              <a:rPr sz="1150" b="1" i="1" spc="-175" dirty="0">
                <a:solidFill>
                  <a:srgbClr val="F85487"/>
                </a:solidFill>
                <a:latin typeface="Century Gothic"/>
                <a:cs typeface="Century Gothic"/>
              </a:rPr>
              <a:t> </a:t>
            </a:r>
            <a:r>
              <a:rPr sz="1100" b="1" i="1" spc="-5" dirty="0">
                <a:solidFill>
                  <a:srgbClr val="F85487"/>
                </a:solidFill>
                <a:latin typeface="Arial Narrow"/>
                <a:cs typeface="Arial Narrow"/>
              </a:rPr>
              <a:t>C°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791" y="744727"/>
            <a:ext cx="6303645" cy="0"/>
          </a:xfrm>
          <a:custGeom>
            <a:avLst/>
            <a:gdLst/>
            <a:ahLst/>
            <a:cxnLst/>
            <a:rect l="l" t="t" r="r" b="b"/>
            <a:pathLst>
              <a:path w="6303645">
                <a:moveTo>
                  <a:pt x="0" y="0"/>
                </a:moveTo>
                <a:lnTo>
                  <a:pt x="6303264" y="0"/>
                </a:lnTo>
              </a:path>
            </a:pathLst>
          </a:custGeom>
          <a:ln w="12192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288" y="2823464"/>
            <a:ext cx="3660648" cy="3956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59935" y="3122167"/>
            <a:ext cx="3054095" cy="3657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78483" y="6785355"/>
            <a:ext cx="2537460" cy="3257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9079" marR="5080" indent="-247015">
              <a:lnSpc>
                <a:spcPts val="1150"/>
              </a:lnSpc>
              <a:spcBef>
                <a:spcPts val="185"/>
              </a:spcBef>
            </a:pPr>
            <a:r>
              <a:rPr sz="1000" b="1" i="1" spc="-5" dirty="0">
                <a:latin typeface="Times New Roman"/>
                <a:cs typeface="Times New Roman"/>
              </a:rPr>
              <a:t>Fig. </a:t>
            </a:r>
            <a:r>
              <a:rPr sz="1000" b="1" i="1" dirty="0">
                <a:latin typeface="Times New Roman"/>
                <a:cs typeface="Times New Roman"/>
              </a:rPr>
              <a:t>(1.13) </a:t>
            </a:r>
            <a:r>
              <a:rPr sz="1000" b="1" i="1" spc="-10" dirty="0">
                <a:latin typeface="Times New Roman"/>
                <a:cs typeface="Times New Roman"/>
              </a:rPr>
              <a:t>The range </a:t>
            </a:r>
            <a:r>
              <a:rPr sz="1000" b="1" i="1" dirty="0">
                <a:latin typeface="Times New Roman"/>
                <a:cs typeface="Times New Roman"/>
              </a:rPr>
              <a:t>of thermal </a:t>
            </a:r>
            <a:r>
              <a:rPr sz="1000" b="1" i="1" spc="-5" dirty="0">
                <a:latin typeface="Times New Roman"/>
                <a:cs typeface="Times New Roman"/>
              </a:rPr>
              <a:t>conductivity </a:t>
            </a:r>
            <a:r>
              <a:rPr sz="1000" b="1" i="1" dirty="0">
                <a:latin typeface="Times New Roman"/>
                <a:cs typeface="Times New Roman"/>
              </a:rPr>
              <a:t>of  various </a:t>
            </a:r>
            <a:r>
              <a:rPr sz="1000" b="1" i="1" spc="-5" dirty="0">
                <a:latin typeface="Times New Roman"/>
                <a:cs typeface="Times New Roman"/>
              </a:rPr>
              <a:t>materials </a:t>
            </a:r>
            <a:r>
              <a:rPr sz="1000" b="1" i="1" spc="-10" dirty="0">
                <a:latin typeface="Times New Roman"/>
                <a:cs typeface="Times New Roman"/>
              </a:rPr>
              <a:t>at </a:t>
            </a:r>
            <a:r>
              <a:rPr sz="1000" b="1" i="1" spc="-5" dirty="0">
                <a:latin typeface="Times New Roman"/>
                <a:cs typeface="Times New Roman"/>
              </a:rPr>
              <a:t>room</a:t>
            </a:r>
            <a:r>
              <a:rPr sz="1000" b="1" i="1" spc="1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temperature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0936" y="778255"/>
            <a:ext cx="6300470" cy="1953895"/>
          </a:xfrm>
          <a:custGeom>
            <a:avLst/>
            <a:gdLst/>
            <a:ahLst/>
            <a:cxnLst/>
            <a:rect l="l" t="t" r="r" b="b"/>
            <a:pathLst>
              <a:path w="6300470" h="1953895">
                <a:moveTo>
                  <a:pt x="0" y="1953768"/>
                </a:moveTo>
                <a:lnTo>
                  <a:pt x="6300216" y="1953768"/>
                </a:lnTo>
                <a:lnTo>
                  <a:pt x="6300216" y="0"/>
                </a:lnTo>
                <a:lnTo>
                  <a:pt x="0" y="0"/>
                </a:lnTo>
                <a:lnTo>
                  <a:pt x="0" y="1953768"/>
                </a:lnTo>
                <a:close/>
              </a:path>
            </a:pathLst>
          </a:custGeom>
          <a:solidFill>
            <a:srgbClr val="FC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8536" y="377533"/>
            <a:ext cx="6609080" cy="23368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52400" algn="just">
              <a:lnSpc>
                <a:spcPct val="100000"/>
              </a:lnSpc>
              <a:spcBef>
                <a:spcPts val="770"/>
              </a:spcBef>
              <a:tabLst>
                <a:tab pos="4668520" algn="l"/>
              </a:tabLst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	</a:t>
            </a: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  <a:p>
            <a:pPr marL="152400" marR="140970" algn="just">
              <a:lnSpc>
                <a:spcPct val="96100"/>
              </a:lnSpc>
              <a:spcBef>
                <a:spcPts val="640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Note1-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thermal conductivities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materials </a:t>
            </a:r>
            <a:r>
              <a:rPr sz="1200" spc="-10" dirty="0">
                <a:latin typeface="Times New Roman"/>
                <a:cs typeface="Times New Roman"/>
              </a:rPr>
              <a:t>vary </a:t>
            </a:r>
            <a:r>
              <a:rPr sz="1200" spc="-5" dirty="0">
                <a:latin typeface="Times New Roman"/>
                <a:cs typeface="Times New Roman"/>
              </a:rPr>
              <a:t>over a </a:t>
            </a:r>
            <a:r>
              <a:rPr sz="1200" spc="-15" dirty="0">
                <a:latin typeface="Times New Roman"/>
                <a:cs typeface="Times New Roman"/>
              </a:rPr>
              <a:t>wide range,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Fig.(1.13). </a:t>
            </a:r>
            <a:r>
              <a:rPr sz="1200" spc="-10" dirty="0">
                <a:latin typeface="Times New Roman"/>
                <a:cs typeface="Times New Roman"/>
              </a:rPr>
              <a:t>The  thermal conductivities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gases such as </a:t>
            </a:r>
            <a:r>
              <a:rPr sz="1200" spc="-20" dirty="0">
                <a:latin typeface="Times New Roman"/>
                <a:cs typeface="Times New Roman"/>
              </a:rPr>
              <a:t>air </a:t>
            </a:r>
            <a:r>
              <a:rPr sz="1200" spc="-10" dirty="0">
                <a:latin typeface="Times New Roman"/>
                <a:cs typeface="Times New Roman"/>
              </a:rPr>
              <a:t>vary </a:t>
            </a:r>
            <a:r>
              <a:rPr sz="1200" spc="-1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a factor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b="1" i="1" spc="-5" dirty="0">
                <a:latin typeface="Times New Roman"/>
                <a:cs typeface="Times New Roman"/>
              </a:rPr>
              <a:t>10</a:t>
            </a:r>
            <a:r>
              <a:rPr sz="1200" b="1" i="1" spc="-7" baseline="38194" dirty="0">
                <a:latin typeface="Times New Roman"/>
                <a:cs typeface="Times New Roman"/>
              </a:rPr>
              <a:t>4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those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pure </a:t>
            </a:r>
            <a:r>
              <a:rPr sz="1200" spc="-15" dirty="0">
                <a:latin typeface="Times New Roman"/>
                <a:cs typeface="Times New Roman"/>
              </a:rPr>
              <a:t>metals </a:t>
            </a:r>
            <a:r>
              <a:rPr sz="1200" spc="-5" dirty="0">
                <a:latin typeface="Times New Roman"/>
                <a:cs typeface="Times New Roman"/>
              </a:rPr>
              <a:t>such as  </a:t>
            </a:r>
            <a:r>
              <a:rPr sz="1200" dirty="0">
                <a:latin typeface="Times New Roman"/>
                <a:cs typeface="Times New Roman"/>
              </a:rPr>
              <a:t>copper. </a:t>
            </a:r>
            <a:r>
              <a:rPr sz="1200" spc="5" dirty="0">
                <a:latin typeface="Times New Roman"/>
                <a:cs typeface="Times New Roman"/>
              </a:rPr>
              <a:t>Note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pure </a:t>
            </a:r>
            <a:r>
              <a:rPr sz="1200" spc="-15" dirty="0">
                <a:latin typeface="Times New Roman"/>
                <a:cs typeface="Times New Roman"/>
              </a:rPr>
              <a:t>crystals and metals have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highest </a:t>
            </a:r>
            <a:r>
              <a:rPr sz="1200" spc="-10" dirty="0">
                <a:latin typeface="Times New Roman"/>
                <a:cs typeface="Times New Roman"/>
              </a:rPr>
              <a:t>thermal conductivities,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gases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20" dirty="0">
                <a:latin typeface="Times New Roman"/>
                <a:cs typeface="Times New Roman"/>
              </a:rPr>
              <a:t>insulating </a:t>
            </a:r>
            <a:r>
              <a:rPr sz="1200" spc="-15" dirty="0">
                <a:latin typeface="Times New Roman"/>
                <a:cs typeface="Times New Roman"/>
              </a:rPr>
              <a:t>materials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lowest.</a:t>
            </a:r>
            <a:endParaRPr sz="1200">
              <a:latin typeface="Times New Roman"/>
              <a:cs typeface="Times New Roman"/>
            </a:endParaRPr>
          </a:p>
          <a:p>
            <a:pPr marL="152400" algn="just">
              <a:lnSpc>
                <a:spcPts val="1345"/>
              </a:lnSpc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Note2-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thermal conductivity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spc="-20" dirty="0">
                <a:latin typeface="Times New Roman"/>
                <a:cs typeface="Times New Roman"/>
              </a:rPr>
              <a:t>alloy </a:t>
            </a:r>
            <a:r>
              <a:rPr sz="1200" spc="5" dirty="0">
                <a:latin typeface="Times New Roman"/>
                <a:cs typeface="Times New Roman"/>
              </a:rPr>
              <a:t>of two </a:t>
            </a:r>
            <a:r>
              <a:rPr sz="1200" spc="-15" dirty="0">
                <a:latin typeface="Times New Roman"/>
                <a:cs typeface="Times New Roman"/>
              </a:rPr>
              <a:t>metals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spc="-20" dirty="0">
                <a:latin typeface="Times New Roman"/>
                <a:cs typeface="Times New Roman"/>
              </a:rPr>
              <a:t>usually </a:t>
            </a:r>
            <a:r>
              <a:rPr sz="1200" spc="-15" dirty="0">
                <a:latin typeface="Times New Roman"/>
                <a:cs typeface="Times New Roman"/>
              </a:rPr>
              <a:t>much </a:t>
            </a:r>
            <a:r>
              <a:rPr sz="1200" spc="-10" dirty="0">
                <a:latin typeface="Times New Roman"/>
                <a:cs typeface="Times New Roman"/>
              </a:rPr>
              <a:t>lower </a:t>
            </a:r>
            <a:r>
              <a:rPr sz="1200" spc="-5" dirty="0">
                <a:latin typeface="Times New Roman"/>
                <a:cs typeface="Times New Roman"/>
              </a:rPr>
              <a:t>than that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either</a:t>
            </a:r>
            <a:endParaRPr sz="1200">
              <a:latin typeface="Times New Roman"/>
              <a:cs typeface="Times New Roman"/>
            </a:endParaRPr>
          </a:p>
          <a:p>
            <a:pPr marL="152400" marR="142875" algn="just">
              <a:lnSpc>
                <a:spcPct val="95800"/>
              </a:lnSpc>
              <a:spcBef>
                <a:spcPts val="35"/>
              </a:spcBef>
            </a:pPr>
            <a:r>
              <a:rPr sz="1200" spc="-15" dirty="0">
                <a:latin typeface="Times New Roman"/>
                <a:cs typeface="Times New Roman"/>
              </a:rPr>
              <a:t>metal,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Table </a:t>
            </a:r>
            <a:r>
              <a:rPr sz="1200" dirty="0">
                <a:latin typeface="Times New Roman"/>
                <a:cs typeface="Times New Roman"/>
              </a:rPr>
              <a:t>(1.1). </a:t>
            </a: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spc="-20" dirty="0">
                <a:latin typeface="Times New Roman"/>
                <a:cs typeface="Times New Roman"/>
              </a:rPr>
              <a:t>example,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thermal conductivity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steel </a:t>
            </a:r>
            <a:r>
              <a:rPr sz="1200" spc="-15" dirty="0">
                <a:latin typeface="Times New Roman"/>
                <a:cs typeface="Times New Roman"/>
              </a:rPr>
              <a:t>containing just </a:t>
            </a:r>
            <a:r>
              <a:rPr sz="1200" b="1" i="1" spc="-5" dirty="0">
                <a:latin typeface="Times New Roman"/>
                <a:cs typeface="Times New Roman"/>
              </a:rPr>
              <a:t>1%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10" dirty="0">
                <a:latin typeface="Times New Roman"/>
                <a:cs typeface="Times New Roman"/>
              </a:rPr>
              <a:t>chrome </a:t>
            </a:r>
            <a:r>
              <a:rPr sz="1200" spc="-25" dirty="0">
                <a:latin typeface="Times New Roman"/>
                <a:cs typeface="Times New Roman"/>
              </a:rPr>
              <a:t>is </a:t>
            </a:r>
            <a:r>
              <a:rPr sz="1200" b="1" i="1" spc="-5" dirty="0">
                <a:latin typeface="Times New Roman"/>
                <a:cs typeface="Times New Roman"/>
              </a:rPr>
              <a:t>62 </a:t>
            </a:r>
            <a:r>
              <a:rPr sz="1200" b="1" i="1" dirty="0">
                <a:latin typeface="Times New Roman"/>
                <a:cs typeface="Times New Roman"/>
              </a:rPr>
              <a:t>W/m·C°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25" dirty="0">
                <a:latin typeface="Times New Roman"/>
                <a:cs typeface="Times New Roman"/>
              </a:rPr>
              <a:t>while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thermal conductivities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iron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20" dirty="0">
                <a:latin typeface="Times New Roman"/>
                <a:cs typeface="Times New Roman"/>
              </a:rPr>
              <a:t>chromium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b="1" i="1" spc="-5" dirty="0">
                <a:latin typeface="Times New Roman"/>
                <a:cs typeface="Times New Roman"/>
              </a:rPr>
              <a:t>83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b="1" i="1" spc="-5" dirty="0">
                <a:latin typeface="Times New Roman"/>
                <a:cs typeface="Times New Roman"/>
              </a:rPr>
              <a:t>95 </a:t>
            </a:r>
            <a:r>
              <a:rPr sz="1200" b="1" i="1" dirty="0">
                <a:latin typeface="Times New Roman"/>
                <a:cs typeface="Times New Roman"/>
              </a:rPr>
              <a:t>W/m·C°</a:t>
            </a:r>
            <a:r>
              <a:rPr sz="1200" dirty="0">
                <a:latin typeface="Times New Roman"/>
                <a:cs typeface="Times New Roman"/>
              </a:rPr>
              <a:t>,  </a:t>
            </a:r>
            <a:r>
              <a:rPr sz="1200" spc="-15" dirty="0">
                <a:latin typeface="Times New Roman"/>
                <a:cs typeface="Times New Roman"/>
              </a:rPr>
              <a:t>respectively.</a:t>
            </a:r>
            <a:endParaRPr sz="1200">
              <a:latin typeface="Times New Roman"/>
              <a:cs typeface="Times New Roman"/>
            </a:endParaRPr>
          </a:p>
          <a:p>
            <a:pPr marL="152400" marR="135255" algn="just">
              <a:lnSpc>
                <a:spcPts val="1390"/>
              </a:lnSpc>
              <a:spcBef>
                <a:spcPts val="15"/>
              </a:spcBef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Note3-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thermal conductivities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materials </a:t>
            </a:r>
            <a:r>
              <a:rPr sz="1200" spc="-10" dirty="0">
                <a:latin typeface="Times New Roman"/>
                <a:cs typeface="Times New Roman"/>
              </a:rPr>
              <a:t>vary with </a:t>
            </a:r>
            <a:r>
              <a:rPr sz="1200" spc="-5" dirty="0">
                <a:latin typeface="Times New Roman"/>
                <a:cs typeface="Times New Roman"/>
              </a:rPr>
              <a:t>temperature, </a:t>
            </a: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variation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thermal  conductivity </a:t>
            </a:r>
            <a:r>
              <a:rPr sz="1200" spc="-5" dirty="0">
                <a:latin typeface="Times New Roman"/>
                <a:cs typeface="Times New Roman"/>
              </a:rPr>
              <a:t>over certain temperature </a:t>
            </a:r>
            <a:r>
              <a:rPr sz="1200" spc="-10" dirty="0">
                <a:latin typeface="Times New Roman"/>
                <a:cs typeface="Times New Roman"/>
              </a:rPr>
              <a:t>ranges </a:t>
            </a:r>
            <a:r>
              <a:rPr sz="1200" spc="-25" dirty="0">
                <a:latin typeface="Times New Roman"/>
                <a:cs typeface="Times New Roman"/>
              </a:rPr>
              <a:t>is negligible </a:t>
            </a:r>
            <a:r>
              <a:rPr sz="1200" spc="-10" dirty="0">
                <a:latin typeface="Times New Roman"/>
                <a:cs typeface="Times New Roman"/>
              </a:rPr>
              <a:t>for some </a:t>
            </a:r>
            <a:r>
              <a:rPr sz="1200" spc="-15" dirty="0">
                <a:latin typeface="Times New Roman"/>
                <a:cs typeface="Times New Roman"/>
              </a:rPr>
              <a:t>materials, </a:t>
            </a:r>
            <a:r>
              <a:rPr sz="1200" spc="-10" dirty="0">
                <a:latin typeface="Times New Roman"/>
                <a:cs typeface="Times New Roman"/>
              </a:rPr>
              <a:t>but </a:t>
            </a:r>
            <a:r>
              <a:rPr sz="1200" spc="-25" dirty="0">
                <a:latin typeface="Times New Roman"/>
                <a:cs typeface="Times New Roman"/>
              </a:rPr>
              <a:t>significant </a:t>
            </a:r>
            <a:r>
              <a:rPr sz="1200" spc="-10" dirty="0">
                <a:latin typeface="Times New Roman"/>
                <a:cs typeface="Times New Roman"/>
              </a:rPr>
              <a:t>for  </a:t>
            </a:r>
            <a:r>
              <a:rPr sz="1200" dirty="0">
                <a:latin typeface="Times New Roman"/>
                <a:cs typeface="Times New Roman"/>
              </a:rPr>
              <a:t>others,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25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Fig.(1.14).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5459" y="6785355"/>
            <a:ext cx="2798445" cy="3257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7780">
              <a:lnSpc>
                <a:spcPts val="1150"/>
              </a:lnSpc>
              <a:spcBef>
                <a:spcPts val="185"/>
              </a:spcBef>
            </a:pPr>
            <a:r>
              <a:rPr sz="1000" b="1" i="1" spc="-5" dirty="0">
                <a:latin typeface="Times New Roman"/>
                <a:cs typeface="Times New Roman"/>
              </a:rPr>
              <a:t>Fig. </a:t>
            </a:r>
            <a:r>
              <a:rPr sz="1000" b="1" i="1" dirty="0">
                <a:latin typeface="Times New Roman"/>
                <a:cs typeface="Times New Roman"/>
              </a:rPr>
              <a:t>(1.14) </a:t>
            </a:r>
            <a:r>
              <a:rPr sz="1000" b="1" i="1" spc="-10" dirty="0">
                <a:latin typeface="Times New Roman"/>
                <a:cs typeface="Times New Roman"/>
              </a:rPr>
              <a:t>The </a:t>
            </a:r>
            <a:r>
              <a:rPr sz="1000" b="1" i="1" dirty="0">
                <a:latin typeface="Times New Roman"/>
                <a:cs typeface="Times New Roman"/>
              </a:rPr>
              <a:t>variation of </a:t>
            </a:r>
            <a:r>
              <a:rPr sz="1000" b="1" i="1" spc="-10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thermal conductivity  </a:t>
            </a:r>
            <a:r>
              <a:rPr sz="1000" b="1" i="1" dirty="0">
                <a:latin typeface="Times New Roman"/>
                <a:cs typeface="Times New Roman"/>
              </a:rPr>
              <a:t>of </a:t>
            </a:r>
            <a:r>
              <a:rPr sz="1000" b="1" i="1" spc="-5" dirty="0">
                <a:latin typeface="Times New Roman"/>
                <a:cs typeface="Times New Roman"/>
              </a:rPr>
              <a:t>various solids, liquids, </a:t>
            </a:r>
            <a:r>
              <a:rPr sz="1000" b="1" i="1" dirty="0">
                <a:latin typeface="Times New Roman"/>
                <a:cs typeface="Times New Roman"/>
              </a:rPr>
              <a:t>and </a:t>
            </a:r>
            <a:r>
              <a:rPr sz="1000" b="1" i="1" spc="-5" dirty="0">
                <a:latin typeface="Times New Roman"/>
                <a:cs typeface="Times New Roman"/>
              </a:rPr>
              <a:t>gases with</a:t>
            </a:r>
            <a:r>
              <a:rPr sz="1000" b="1" i="1" spc="55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temperature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0936" y="7840471"/>
            <a:ext cx="2084832" cy="19110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936" y="7383271"/>
            <a:ext cx="2097405" cy="457200"/>
          </a:xfrm>
          <a:custGeom>
            <a:avLst/>
            <a:gdLst/>
            <a:ahLst/>
            <a:cxnLst/>
            <a:rect l="l" t="t" r="r" b="b"/>
            <a:pathLst>
              <a:path w="2097405" h="457200">
                <a:moveTo>
                  <a:pt x="0" y="457200"/>
                </a:moveTo>
                <a:lnTo>
                  <a:pt x="2097024" y="457200"/>
                </a:lnTo>
                <a:lnTo>
                  <a:pt x="209702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C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0936" y="7383271"/>
            <a:ext cx="2097405" cy="146685"/>
          </a:xfrm>
          <a:prstGeom prst="rect">
            <a:avLst/>
          </a:prstGeom>
          <a:solidFill>
            <a:srgbClr val="FFC4D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0"/>
              </a:lnSpc>
            </a:pPr>
            <a:r>
              <a:rPr sz="1000" b="1" i="1" dirty="0">
                <a:latin typeface="Times New Roman"/>
                <a:cs typeface="Times New Roman"/>
              </a:rPr>
              <a:t>Table </a:t>
            </a:r>
            <a:r>
              <a:rPr sz="1000" b="1" i="1" spc="-5" dirty="0">
                <a:latin typeface="Times New Roman"/>
                <a:cs typeface="Times New Roman"/>
              </a:rPr>
              <a:t>(</a:t>
            </a:r>
            <a:r>
              <a:rPr sz="1050" b="1" i="1" spc="-5" dirty="0">
                <a:latin typeface="Times New Roman"/>
                <a:cs typeface="Times New Roman"/>
              </a:rPr>
              <a:t>1</a:t>
            </a:r>
            <a:r>
              <a:rPr sz="1000" b="1" i="1" spc="-5" dirty="0">
                <a:latin typeface="Times New Roman"/>
                <a:cs typeface="Times New Roman"/>
              </a:rPr>
              <a:t>.1) </a:t>
            </a:r>
            <a:r>
              <a:rPr sz="1000" b="1" i="1" dirty="0">
                <a:latin typeface="Times New Roman"/>
                <a:cs typeface="Times New Roman"/>
              </a:rPr>
              <a:t>The </a:t>
            </a:r>
            <a:r>
              <a:rPr sz="1000" b="1" i="1" spc="-5" dirty="0">
                <a:latin typeface="Times New Roman"/>
                <a:cs typeface="Times New Roman"/>
              </a:rPr>
              <a:t>thermal conductivity</a:t>
            </a:r>
            <a:r>
              <a:rPr sz="1000" b="1" i="1" spc="-25" dirty="0">
                <a:latin typeface="Times New Roman"/>
                <a:cs typeface="Times New Roman"/>
              </a:rPr>
              <a:t> </a:t>
            </a:r>
            <a:r>
              <a:rPr sz="1000" b="1" i="1" spc="-10" dirty="0">
                <a:latin typeface="Times New Roman"/>
                <a:cs typeface="Times New Roman"/>
              </a:rPr>
              <a:t>of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30936" y="7529543"/>
            <a:ext cx="2097405" cy="147955"/>
          </a:xfrm>
          <a:prstGeom prst="rect">
            <a:avLst/>
          </a:prstGeom>
          <a:solidFill>
            <a:srgbClr val="FFC4D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00" b="1" i="1" dirty="0">
                <a:latin typeface="Times New Roman"/>
                <a:cs typeface="Times New Roman"/>
              </a:rPr>
              <a:t>an alloy </a:t>
            </a:r>
            <a:r>
              <a:rPr sz="1000" b="1" i="1" spc="5" dirty="0">
                <a:latin typeface="Times New Roman"/>
                <a:cs typeface="Times New Roman"/>
              </a:rPr>
              <a:t>is </a:t>
            </a:r>
            <a:r>
              <a:rPr sz="1000" b="1" i="1" spc="-5" dirty="0">
                <a:latin typeface="Times New Roman"/>
                <a:cs typeface="Times New Roman"/>
              </a:rPr>
              <a:t>usually </a:t>
            </a:r>
            <a:r>
              <a:rPr sz="1000" b="1" i="1" dirty="0">
                <a:latin typeface="Times New Roman"/>
                <a:cs typeface="Times New Roman"/>
              </a:rPr>
              <a:t>much lower than</a:t>
            </a:r>
            <a:r>
              <a:rPr sz="1000" b="1" i="1" spc="-114" dirty="0">
                <a:latin typeface="Times New Roman"/>
                <a:cs typeface="Times New Roman"/>
              </a:rPr>
              <a:t> </a:t>
            </a:r>
            <a:r>
              <a:rPr sz="1000" b="1" i="1" dirty="0"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0936" y="7676883"/>
            <a:ext cx="2097405" cy="163830"/>
          </a:xfrm>
          <a:prstGeom prst="rect">
            <a:avLst/>
          </a:prstGeom>
          <a:solidFill>
            <a:srgbClr val="FFC4D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b="1" i="1" spc="-5" dirty="0">
                <a:latin typeface="Times New Roman"/>
                <a:cs typeface="Times New Roman"/>
              </a:rPr>
              <a:t>thermal conductivity </a:t>
            </a:r>
            <a:r>
              <a:rPr sz="1000" b="1" i="1" dirty="0">
                <a:latin typeface="Times New Roman"/>
                <a:cs typeface="Times New Roman"/>
              </a:rPr>
              <a:t>of </a:t>
            </a:r>
            <a:r>
              <a:rPr sz="1000" b="1" i="1" spc="5" dirty="0">
                <a:latin typeface="Times New Roman"/>
                <a:cs typeface="Times New Roman"/>
              </a:rPr>
              <a:t>its</a:t>
            </a:r>
            <a:r>
              <a:rPr sz="1000" b="1" i="1" spc="-20" dirty="0">
                <a:latin typeface="Times New Roman"/>
                <a:cs typeface="Times New Roman"/>
              </a:rPr>
              <a:t> </a:t>
            </a:r>
            <a:r>
              <a:rPr sz="1000" b="1" i="1" spc="-5" dirty="0">
                <a:latin typeface="Times New Roman"/>
                <a:cs typeface="Times New Roman"/>
              </a:rPr>
              <a:t>components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52023"/>
            <a:ext cx="6288024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520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10275823"/>
            <a:ext cx="6288024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23" y="102758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10199623"/>
            <a:ext cx="6288405" cy="195580"/>
          </a:xfrm>
          <a:custGeom>
            <a:avLst/>
            <a:gdLst/>
            <a:ahLst/>
            <a:cxnLst/>
            <a:rect l="l" t="t" r="r" b="b"/>
            <a:pathLst>
              <a:path w="6288405" h="195579">
                <a:moveTo>
                  <a:pt x="0" y="195071"/>
                </a:moveTo>
                <a:lnTo>
                  <a:pt x="6288024" y="195071"/>
                </a:lnTo>
                <a:lnTo>
                  <a:pt x="62880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904" y="339343"/>
            <a:ext cx="629107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904" y="339343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1895" y="415544"/>
            <a:ext cx="6291072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1895" y="415544"/>
            <a:ext cx="6291580" cy="228600"/>
          </a:xfrm>
          <a:custGeom>
            <a:avLst/>
            <a:gdLst/>
            <a:ahLst/>
            <a:cxnLst/>
            <a:rect l="l" t="t" r="r" b="b"/>
            <a:pathLst>
              <a:path w="6291580" h="228600">
                <a:moveTo>
                  <a:pt x="0" y="228600"/>
                </a:moveTo>
                <a:lnTo>
                  <a:pt x="6291072" y="228600"/>
                </a:lnTo>
                <a:lnTo>
                  <a:pt x="629107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936" y="491744"/>
            <a:ext cx="6288405" cy="228600"/>
          </a:xfrm>
          <a:custGeom>
            <a:avLst/>
            <a:gdLst/>
            <a:ahLst/>
            <a:cxnLst/>
            <a:rect l="l" t="t" r="r" b="b"/>
            <a:pathLst>
              <a:path w="6288405" h="228600">
                <a:moveTo>
                  <a:pt x="0" y="228600"/>
                </a:moveTo>
                <a:lnTo>
                  <a:pt x="6288023" y="228600"/>
                </a:lnTo>
                <a:lnTo>
                  <a:pt x="628802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236" y="463804"/>
            <a:ext cx="96646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Chapter</a:t>
            </a:r>
            <a:r>
              <a:rPr sz="1400" b="1" i="1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One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4974" y="463804"/>
            <a:ext cx="17735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Basics of Heat</a:t>
            </a:r>
            <a:r>
              <a:rPr sz="1400" b="1" i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Transfer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791" y="692912"/>
            <a:ext cx="6303645" cy="33655"/>
          </a:xfrm>
          <a:custGeom>
            <a:avLst/>
            <a:gdLst/>
            <a:ahLst/>
            <a:cxnLst/>
            <a:rect l="l" t="t" r="r" b="b"/>
            <a:pathLst>
              <a:path w="6303645" h="33654">
                <a:moveTo>
                  <a:pt x="0" y="33528"/>
                </a:moveTo>
                <a:lnTo>
                  <a:pt x="6303264" y="33528"/>
                </a:lnTo>
                <a:lnTo>
                  <a:pt x="6303264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3271" y="1073911"/>
            <a:ext cx="2087879" cy="2505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60976" y="3679952"/>
            <a:ext cx="2170176" cy="1728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5359" y="5804408"/>
            <a:ext cx="2121408" cy="1432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89576" y="7922768"/>
            <a:ext cx="1932431" cy="2057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89576" y="7627111"/>
            <a:ext cx="1945005" cy="295910"/>
          </a:xfrm>
          <a:custGeom>
            <a:avLst/>
            <a:gdLst/>
            <a:ahLst/>
            <a:cxnLst/>
            <a:rect l="l" t="t" r="r" b="b"/>
            <a:pathLst>
              <a:path w="1945004" h="295909">
                <a:moveTo>
                  <a:pt x="0" y="295656"/>
                </a:moveTo>
                <a:lnTo>
                  <a:pt x="1944624" y="295656"/>
                </a:lnTo>
                <a:lnTo>
                  <a:pt x="1944624" y="0"/>
                </a:lnTo>
                <a:lnTo>
                  <a:pt x="0" y="0"/>
                </a:lnTo>
                <a:lnTo>
                  <a:pt x="0" y="295656"/>
                </a:lnTo>
                <a:close/>
              </a:path>
            </a:pathLst>
          </a:custGeom>
          <a:solidFill>
            <a:srgbClr val="FFC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30936" y="738631"/>
          <a:ext cx="6321423" cy="9398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marR="12065" algn="just">
                        <a:lnSpc>
                          <a:spcPts val="1515"/>
                        </a:lnSpc>
                        <a:spcBef>
                          <a:spcPts val="20"/>
                        </a:spcBef>
                      </a:pPr>
                      <a:r>
                        <a:rPr sz="1300" b="1" i="1" dirty="0">
                          <a:latin typeface="Times New Roman"/>
                          <a:cs typeface="Times New Roman"/>
                        </a:rPr>
                        <a:t>1.2.1.b- </a:t>
                      </a:r>
                      <a:r>
                        <a:rPr sz="1300" b="1" i="1" spc="-5" dirty="0">
                          <a:latin typeface="Times New Roman"/>
                          <a:cs typeface="Times New Roman"/>
                        </a:rPr>
                        <a:t>Thermal</a:t>
                      </a:r>
                      <a:r>
                        <a:rPr sz="1300" b="1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i="1" spc="-5" dirty="0">
                          <a:latin typeface="Times New Roman"/>
                          <a:cs typeface="Times New Roman"/>
                        </a:rPr>
                        <a:t>Diffusivity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540" indent="158115" algn="just">
                        <a:lnSpc>
                          <a:spcPct val="9600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product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ρC</a:t>
                      </a:r>
                      <a:r>
                        <a:rPr sz="1200" b="1" i="1" baseline="-10416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sz="12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frequently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encountered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heat  transfer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analysis, is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called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heat capacity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material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represents 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heat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storage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capability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material.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Another  material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property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that appears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transient heat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conduction 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analysis is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thermal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diffusivity,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which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represents how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fast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heat 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diffuses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through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material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defined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as;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69265" marR="12065">
                        <a:lnSpc>
                          <a:spcPts val="1530"/>
                        </a:lnSpc>
                        <a:tabLst>
                          <a:tab pos="2336165" algn="l"/>
                          <a:tab pos="2498725" algn="l"/>
                          <a:tab pos="3273425" algn="l"/>
                        </a:tabLst>
                      </a:pPr>
                      <a:r>
                        <a:rPr sz="1950" i="1" spc="-757" baseline="-34188" dirty="0">
                          <a:latin typeface="Verdana"/>
                          <a:cs typeface="Verdana"/>
                        </a:rPr>
                        <a:t></a:t>
                      </a:r>
                      <a:r>
                        <a:rPr sz="1950" i="1" spc="-44" baseline="-34188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75" spc="7" baseline="-3555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75" spc="7" baseline="-355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50" i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Heat Conducted</a:t>
                      </a:r>
                      <a:r>
                        <a:rPr sz="1250" i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75" spc="7" baseline="-3555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875" spc="7" baseline="-3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50" u="sng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k	</a:t>
                      </a:r>
                      <a:r>
                        <a:rPr sz="1250" i="1" spc="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75" spc="60" baseline="-3555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75" i="1" spc="60" baseline="-3555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spc="60" baseline="-15873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50" spc="232" baseline="-15873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75" baseline="-3555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75" spc="-172" baseline="-3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75" i="1" spc="44" baseline="-3555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75" spc="44" baseline="-35555" dirty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sz="1875" spc="-7" baseline="-35555" dirty="0">
                          <a:latin typeface="MT Extra"/>
                          <a:cs typeface="MT Extra"/>
                        </a:rPr>
                        <a:t></a:t>
                      </a:r>
                      <a:r>
                        <a:rPr sz="1875" spc="-7" baseline="-35555" dirty="0">
                          <a:latin typeface="Times New Roman"/>
                          <a:cs typeface="Times New Roman"/>
                        </a:rPr>
                        <a:t>(1.12)</a:t>
                      </a:r>
                      <a:endParaRPr sz="1875" baseline="-35555">
                        <a:latin typeface="Times New Roman"/>
                        <a:cs typeface="Times New Roman"/>
                      </a:endParaRPr>
                    </a:p>
                    <a:p>
                      <a:pPr marL="901700" marR="1206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2020570" algn="l"/>
                        </a:tabLst>
                      </a:pPr>
                      <a:r>
                        <a:rPr sz="1250" i="1" spc="10" dirty="0">
                          <a:latin typeface="Times New Roman"/>
                          <a:cs typeface="Times New Roman"/>
                        </a:rPr>
                        <a:t>Heat Stored	</a:t>
                      </a:r>
                      <a:r>
                        <a:rPr sz="1300" i="1" spc="-605" dirty="0">
                          <a:latin typeface="Verdana"/>
                          <a:cs typeface="Verdana"/>
                        </a:rPr>
                        <a:t></a:t>
                      </a:r>
                      <a:r>
                        <a:rPr sz="1300" i="1" spc="-2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50" i="1" spc="8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50" i="1" spc="120" baseline="-23809" dirty="0">
                          <a:latin typeface="Times New Roman"/>
                          <a:cs typeface="Times New Roman"/>
                        </a:rPr>
                        <a:t>p</a:t>
                      </a:r>
                      <a:endParaRPr sz="1050" baseline="-23809">
                        <a:latin typeface="Times New Roman"/>
                        <a:cs typeface="Times New Roman"/>
                      </a:endParaRPr>
                    </a:p>
                    <a:p>
                      <a:pPr marR="2540" algn="just">
                        <a:lnSpc>
                          <a:spcPts val="1390"/>
                        </a:lnSpc>
                        <a:spcBef>
                          <a:spcPts val="40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The thermal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diffusivities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some common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materials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20 </a:t>
                      </a:r>
                      <a:r>
                        <a:rPr sz="1200" b="1" i="1" spc="-10" dirty="0">
                          <a:latin typeface="Times New Roman"/>
                          <a:cs typeface="Times New Roman"/>
                        </a:rPr>
                        <a:t>C°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are 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given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Table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(1.2).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ts val="1295"/>
                        </a:lnSpc>
                      </a:pPr>
                      <a:r>
                        <a:rPr sz="12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Note-</a:t>
                      </a: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The thermal conductivity </a:t>
                      </a: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k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represents how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well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material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540" algn="just">
                        <a:lnSpc>
                          <a:spcPct val="967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conducts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heat,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heat capacity </a:t>
                      </a: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ρC</a:t>
                      </a:r>
                      <a:r>
                        <a:rPr sz="1200" b="1" i="1" spc="-7" baseline="-10416" dirty="0">
                          <a:latin typeface="Times New Roman"/>
                          <a:cs typeface="Times New Roman"/>
                        </a:rPr>
                        <a:t>p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represents how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much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energy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material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stores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per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unit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volume.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Therefore, 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thermal 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diffusivity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material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be viewed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as the ratio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heat  conducted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through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material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heat stored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per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unit</a:t>
                      </a:r>
                      <a:r>
                        <a:rPr sz="12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volume.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 algn="just">
                        <a:lnSpc>
                          <a:spcPts val="1515"/>
                        </a:lnSpc>
                        <a:spcBef>
                          <a:spcPts val="815"/>
                        </a:spcBef>
                      </a:pPr>
                      <a:r>
                        <a:rPr sz="1300" b="1" i="1" dirty="0">
                          <a:latin typeface="Times New Roman"/>
                          <a:cs typeface="Times New Roman"/>
                        </a:rPr>
                        <a:t>1.2.2-</a:t>
                      </a:r>
                      <a:r>
                        <a:rPr sz="13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i="1" spc="-5" dirty="0">
                          <a:latin typeface="Times New Roman"/>
                          <a:cs typeface="Times New Roman"/>
                        </a:rPr>
                        <a:t>Convection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540" indent="198120" algn="just">
                        <a:lnSpc>
                          <a:spcPct val="95700"/>
                        </a:lnSpc>
                        <a:spcBef>
                          <a:spcPts val="1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Convection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mode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energy transfer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between a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solid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adjacent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liquid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gas that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in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motion,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it 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involves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combined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effects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conduction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fluid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motion.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The  faster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fluid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motion,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greater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convection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heat transfer.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absence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any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bulk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fluid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motion, heat transfer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between a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solid </a:t>
                      </a:r>
                      <a:r>
                        <a:rPr sz="12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adjacent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fluid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pure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conduction.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Consider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cooling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 hot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block by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blowing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cool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air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over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its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top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as  shown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Fig.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(1.15).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Energy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first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transferred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air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layer 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adjacent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block by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conduction,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this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energy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then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carried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away from 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convection.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6000"/>
                        </a:lnSpc>
                      </a:pPr>
                      <a:r>
                        <a:rPr sz="12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Note1-</a:t>
                      </a: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Convection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called</a:t>
                      </a:r>
                      <a:r>
                        <a:rPr sz="12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forced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convection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fluid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forced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flow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over 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external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means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such as a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fan,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pump,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wind.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In contrast,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convection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called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natural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or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free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convection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fluid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motion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caused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by buoyancy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forces  that are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induced by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density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differences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due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variation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temperature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fluid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Fig.(1.16).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5800"/>
                        </a:lnSpc>
                      </a:pPr>
                      <a:r>
                        <a:rPr sz="12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Note2-</a:t>
                      </a: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rate of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convection heat transfer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observed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be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proportional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temperature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difference,</a:t>
                      </a:r>
                      <a:r>
                        <a:rPr sz="12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conveniently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expressed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Newton’s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law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of cooling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as;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74980" marR="12065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950085" algn="l"/>
                          <a:tab pos="2498725" algn="l"/>
                        </a:tabLst>
                      </a:pPr>
                      <a:r>
                        <a:rPr sz="1200" i="1" spc="-50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800" spc="-75" baseline="16203" dirty="0">
                          <a:latin typeface="MT Extra"/>
                          <a:cs typeface="MT Extra"/>
                        </a:rPr>
                        <a:t></a:t>
                      </a:r>
                      <a:r>
                        <a:rPr sz="1050" i="1" spc="-75" baseline="-23809" dirty="0">
                          <a:latin typeface="Times New Roman"/>
                          <a:cs typeface="Times New Roman"/>
                        </a:rPr>
                        <a:t>Conv</a:t>
                      </a:r>
                      <a:r>
                        <a:rPr sz="1050" spc="-75" baseline="-23809" dirty="0">
                          <a:latin typeface="Times New Roman"/>
                          <a:cs typeface="Times New Roman"/>
                        </a:rPr>
                        <a:t>.   </a:t>
                      </a:r>
                      <a:r>
                        <a:rPr sz="1200" spc="15" dirty="0">
                          <a:latin typeface="Symbol"/>
                          <a:cs typeface="Symbol"/>
                        </a:rPr>
                        <a:t>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10" dirty="0"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i="1" spc="-30" baseline="-23809" dirty="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i="1" spc="-22" baseline="-23809" dirty="0">
                          <a:latin typeface="Times New Roman"/>
                          <a:cs typeface="Times New Roman"/>
                        </a:rPr>
                        <a:t>s   </a:t>
                      </a:r>
                      <a:r>
                        <a:rPr sz="1200" spc="1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spc="-7" baseline="-23809" dirty="0">
                          <a:latin typeface="Symbol"/>
                          <a:cs typeface="Symbol"/>
                        </a:rPr>
                        <a:t></a:t>
                      </a:r>
                      <a:r>
                        <a:rPr sz="1050" spc="15" baseline="-2380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i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sz="1200" spc="-5" dirty="0">
                          <a:latin typeface="MT Extra"/>
                          <a:cs typeface="MT Extra"/>
                        </a:rPr>
                        <a:t>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(1.13)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540" algn="just">
                        <a:lnSpc>
                          <a:spcPct val="95600"/>
                        </a:lnSpc>
                        <a:spcBef>
                          <a:spcPts val="35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where </a:t>
                      </a: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convection heat transfer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coefficient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W/m</a:t>
                      </a:r>
                      <a:r>
                        <a:rPr sz="1200" b="1" i="1" baseline="38194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·C°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or 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Btu/h·ft</a:t>
                      </a:r>
                      <a:r>
                        <a:rPr sz="1200" b="1" i="1" baseline="38194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·F°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200" b="1" i="1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i="1" spc="-15" baseline="-10416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area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through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which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convection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heat  transfer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takes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place,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i="1" baseline="-10416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temperature,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b="1" i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i="1" baseline="-10416" dirty="0">
                          <a:latin typeface="Times New Roman"/>
                          <a:cs typeface="Times New Roman"/>
                        </a:rPr>
                        <a:t>∞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 temperature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fluid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sufficiently far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from the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surface.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2540" algn="just">
                        <a:lnSpc>
                          <a:spcPct val="96300"/>
                        </a:lnSpc>
                      </a:pPr>
                      <a:r>
                        <a:rPr sz="1200" b="1" i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Note3-</a:t>
                      </a: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convection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heat transfer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coefficient </a:t>
                      </a: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not a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property  of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fluid.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experimentally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determined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parameter whose 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value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depends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all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variables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influencing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convection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such as  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surface geometry,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nature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fluid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motion,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properties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fluid,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bulk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fluid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velocity. Typical values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b="1" i="1" spc="-5" dirty="0"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given 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Table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(1.3).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T w="12700">
                      <a:solidFill>
                        <a:srgbClr val="959595"/>
                      </a:solidFill>
                      <a:prstDash val="solid"/>
                    </a:lnT>
                    <a:solidFill>
                      <a:srgbClr val="FCF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95959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155" marR="22860" indent="-67310">
                        <a:lnSpc>
                          <a:spcPts val="1150"/>
                        </a:lnSpc>
                        <a:spcBef>
                          <a:spcPts val="204"/>
                        </a:spcBef>
                      </a:pP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Table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b="1" i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.2) </a:t>
                      </a: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thermal diffusivities </a:t>
                      </a: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of  some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materials </a:t>
                      </a: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at room</a:t>
                      </a:r>
                      <a:r>
                        <a:rPr sz="10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temperature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959595"/>
                      </a:solidFill>
                      <a:prstDash val="solid"/>
                    </a:lnT>
                    <a:solidFill>
                      <a:srgbClr val="FFC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T w="12700">
                      <a:solidFill>
                        <a:srgbClr val="959595"/>
                      </a:solidFill>
                      <a:prstDash val="solid"/>
                    </a:lnT>
                    <a:solidFill>
                      <a:srgbClr val="FCFA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362585" marR="157480" indent="-21082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Fig. </a:t>
                      </a: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(1.15) Heat transfer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i="1" spc="-10" dirty="0">
                          <a:latin typeface="Times New Roman"/>
                          <a:cs typeface="Times New Roman"/>
                        </a:rPr>
                        <a:t>hot 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000" b="1" i="1" spc="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air by</a:t>
                      </a:r>
                      <a:r>
                        <a:rPr sz="10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convection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381000" marR="139065" indent="-210820">
                        <a:lnSpc>
                          <a:spcPts val="1150"/>
                        </a:lnSpc>
                        <a:spcBef>
                          <a:spcPts val="715"/>
                        </a:spcBef>
                      </a:pP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Fig. </a:t>
                      </a: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(1.16) Heat transfer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i="1" spc="-10" dirty="0">
                          <a:latin typeface="Times New Roman"/>
                          <a:cs typeface="Times New Roman"/>
                        </a:rPr>
                        <a:t>hot 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surface </a:t>
                      </a:r>
                      <a:r>
                        <a:rPr sz="1000" b="1" i="1" spc="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air by</a:t>
                      </a:r>
                      <a:r>
                        <a:rPr sz="10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convection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89560" marR="39370" indent="179705">
                        <a:lnSpc>
                          <a:spcPts val="1150"/>
                        </a:lnSpc>
                        <a:spcBef>
                          <a:spcPts val="555"/>
                        </a:spcBef>
                      </a:pP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Table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b="1" i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.3) Typical </a:t>
                      </a:r>
                      <a:r>
                        <a:rPr sz="1000" b="1" i="1" dirty="0">
                          <a:latin typeface="Times New Roman"/>
                          <a:cs typeface="Times New Roman"/>
                        </a:rPr>
                        <a:t>values of  convection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heat transfer</a:t>
                      </a:r>
                      <a:r>
                        <a:rPr sz="10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i="1" spc="-5" dirty="0">
                          <a:latin typeface="Times New Roman"/>
                          <a:cs typeface="Times New Roman"/>
                        </a:rPr>
                        <a:t>coefficient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515"/>
              </a:lnSpc>
            </a:pPr>
            <a:r>
              <a:rPr spc="-5" dirty="0"/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5648</Words>
  <Application>Microsoft Office PowerPoint</Application>
  <PresentationFormat>Custom</PresentationFormat>
  <Paragraphs>299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MT Extra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Chapter 1- Introduction.doc</dc:title>
  <dc:creator>Administrator</dc:creator>
  <cp:lastModifiedBy>96477</cp:lastModifiedBy>
  <cp:revision>1</cp:revision>
  <dcterms:created xsi:type="dcterms:W3CDTF">2019-11-27T19:42:04Z</dcterms:created>
  <dcterms:modified xsi:type="dcterms:W3CDTF">2019-12-06T09:23:51Z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2010-03-01T00:00:00Z</vt:filetime>
  </property>
  <property fmtid="{D5CDD505-2E9C-101B-9397-08002B2CF9AE}" pid="3" name="Creator">
    <vt:lpwstr>Microsoft Word - Chapter 1- Introduction.doc</vt:lpwstr>
  </property>
  <property fmtid="{D5CDD505-2E9C-101B-9397-08002B2CF9AE}" pid="4" name="LastSaved">
    <vt:filetime>2019-11-27T00:00:00Z</vt:filetime>
  </property>
</Properties>
</file>